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0" r:id="rId4"/>
    <p:sldId id="305" r:id="rId5"/>
    <p:sldId id="261" r:id="rId6"/>
    <p:sldId id="265" r:id="rId7"/>
    <p:sldId id="270" r:id="rId8"/>
    <p:sldId id="268" r:id="rId9"/>
    <p:sldId id="269" r:id="rId10"/>
    <p:sldId id="297" r:id="rId11"/>
    <p:sldId id="271" r:id="rId12"/>
    <p:sldId id="272" r:id="rId13"/>
    <p:sldId id="273" r:id="rId14"/>
    <p:sldId id="275" r:id="rId15"/>
    <p:sldId id="274" r:id="rId16"/>
    <p:sldId id="279" r:id="rId17"/>
    <p:sldId id="280" r:id="rId18"/>
    <p:sldId id="283" r:id="rId19"/>
    <p:sldId id="281" r:id="rId20"/>
    <p:sldId id="282" r:id="rId21"/>
    <p:sldId id="278" r:id="rId22"/>
    <p:sldId id="284" r:id="rId23"/>
    <p:sldId id="285" r:id="rId24"/>
    <p:sldId id="286" r:id="rId25"/>
    <p:sldId id="30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10" r:id="rId35"/>
    <p:sldId id="298" r:id="rId36"/>
    <p:sldId id="299" r:id="rId37"/>
    <p:sldId id="296" r:id="rId38"/>
    <p:sldId id="276" r:id="rId39"/>
    <p:sldId id="304" r:id="rId40"/>
    <p:sldId id="300" r:id="rId41"/>
    <p:sldId id="302" r:id="rId42"/>
    <p:sldId id="277" r:id="rId43"/>
    <p:sldId id="307" r:id="rId44"/>
    <p:sldId id="308" r:id="rId45"/>
    <p:sldId id="309" r:id="rId46"/>
    <p:sldId id="311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565"/>
    <a:srgbClr val="4FF347"/>
    <a:srgbClr val="FF0000"/>
    <a:srgbClr val="FFFF66"/>
    <a:srgbClr val="66F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6F3F52-9C45-4563-8460-4F2576321E1B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748987-9B60-4F11-87AE-A6A4143DB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0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B5FF39-7542-441C-85A8-E17A65616499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6FE95D-8416-4050-8A99-7DA9F9962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0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F0BC5-3F05-41A6-92C8-AEF9C1CA94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5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FE95D-8416-4050-8A99-7DA9F996259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6D2C4D8E-A186-44BB-B9D0-12A01DE57809}" type="slidenum">
              <a:rPr lang="en-US" sz="1200"/>
              <a:pPr algn="r"/>
              <a:t>26</a:t>
            </a:fld>
            <a:endParaRPr lang="en-US" sz="1200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184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65698526-53CC-4A4A-BE7F-695C0EA98F85}" type="slidenum">
              <a:rPr lang="en-US" sz="1200"/>
              <a:pPr algn="r"/>
              <a:t>27</a:t>
            </a:fld>
            <a:endParaRPr lang="en-US" sz="1200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89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ABB70486-0FD7-4316-B4A8-451F62412AE5}" type="slidenum">
              <a:rPr lang="en-US" sz="1200"/>
              <a:pPr algn="r"/>
              <a:t>28</a:t>
            </a:fld>
            <a:endParaRPr lang="en-US" sz="1200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82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B25D73DB-6221-49A5-B2AE-0DC21C5278D1}" type="slidenum">
              <a:rPr lang="en-US" sz="1200"/>
              <a:pPr algn="r"/>
              <a:t>29</a:t>
            </a:fld>
            <a:endParaRPr lang="en-US" sz="1200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060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0ABA86AD-1BF3-49CF-9DD4-6457D2C5BAC3}" type="slidenum">
              <a:rPr lang="en-US" sz="1200"/>
              <a:pPr algn="r"/>
              <a:t>30</a:t>
            </a:fld>
            <a:endParaRPr 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267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7957A691-5A9C-4573-AB78-B99C7E5C616A}" type="slidenum">
              <a:rPr lang="en-US" sz="1200"/>
              <a:pPr algn="r"/>
              <a:t>31</a:t>
            </a:fld>
            <a:endParaRPr lang="en-US" sz="1200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434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E3391E8B-C61F-47CF-8495-AD0112207F79}" type="slidenum">
              <a:rPr lang="en-US" sz="1200"/>
              <a:pPr algn="r"/>
              <a:t>32</a:t>
            </a:fld>
            <a:endParaRPr lang="en-US" sz="1200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868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A980EB48-E4F2-4419-82D0-C4BE09B31801}" type="slidenum">
              <a:rPr lang="en-US" sz="1200"/>
              <a:pPr algn="r"/>
              <a:t>33</a:t>
            </a:fld>
            <a:endParaRPr 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52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EAD9-48EE-4D42-B654-A7EB99A0A428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138B-A3A6-40B4-B90F-2E18A2516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EBB2-511B-4F43-9095-2B950CCA4720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C84F-71C8-4648-92AC-F212FE46D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6FC6-F1E0-4AE1-8870-0255425EB92B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96B6-D3EE-46E9-BC63-92BEB8FAE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3E75-14A7-4323-A9BD-4AAE07F74BFB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2B80-4AC0-40E5-9BAC-F32249BF8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5265-9D59-4FAC-8B43-5070D6286099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DCD9-1FF6-43ED-8AF4-5E5EF33F7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1A7F-F3DD-4CCA-84C0-A51BE83F52D8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3E81-BAD9-4550-A4BB-35BF648E6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447C-0164-4C37-8EF6-F30257AE8DCF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CCE2-6FEC-473C-81E4-E158D7569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B0BF-C7BA-44C3-9CE5-D9E337E698F5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4468-739D-4F7D-B30C-A7509C49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A74C-2A1E-4161-B7A4-D2DEB0CF4716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0A21-0EF7-46C5-BA9A-F2E84230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B312-734A-42C8-AE5A-CBEFBB86B2CE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4CD3-AB58-4543-BFD4-207628D6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369C-B7C8-4782-9CDB-6BE42834B55F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0A5B-EA4D-42B0-A88A-0079A633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174BF-58B7-4744-9E7B-018E389B3882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75C72-31C5-44D6-A540-EBE9F6A47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6O6uRb1D3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PKjF7OumYo" TargetMode="External"/><Relationship Id="rId2" Type="http://schemas.openxmlformats.org/officeDocument/2006/relationships/hyperlink" Target="http://www.youtube.com/watch?v=983lhh20rG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r17cPDVzTl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DYstx7znOc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gzNJk90-C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Protein Synthesis: Making Those Proteins!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43434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5"/>
          <p:cNvSpPr>
            <a:spLocks noChangeArrowheads="1"/>
          </p:cNvSpPr>
          <p:nvPr/>
        </p:nvSpPr>
        <p:spPr bwMode="auto">
          <a:xfrm>
            <a:off x="4572000" y="304800"/>
            <a:ext cx="16002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403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#2: </a:t>
            </a:r>
            <a:r>
              <a:rPr lang="en-US" sz="3200"/>
              <a:t>Nitrogen bases</a:t>
            </a:r>
          </a:p>
          <a:p>
            <a:r>
              <a:rPr lang="en-US" sz="3200"/>
              <a:t>-DNA </a:t>
            </a:r>
            <a:r>
              <a:rPr lang="en-US" sz="3200">
                <a:sym typeface="Wingdings" pitchFamily="2" charset="2"/>
              </a:rPr>
              <a:t> Thymine (T)</a:t>
            </a:r>
          </a:p>
          <a:p>
            <a:r>
              <a:rPr lang="en-US" sz="3200">
                <a:sym typeface="Wingdings" pitchFamily="2" charset="2"/>
              </a:rPr>
              <a:t>-RNA  Uracil (U)</a:t>
            </a:r>
            <a:endParaRPr lang="en-US" sz="3200"/>
          </a:p>
        </p:txBody>
      </p:sp>
      <p:pic>
        <p:nvPicPr>
          <p:cNvPr id="429060" name="Picture 4" descr="05_26Sug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4229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5715000" y="5715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8077200" y="5715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4114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#3:</a:t>
            </a:r>
            <a:r>
              <a:rPr lang="en-US" sz="3200"/>
              <a:t> Sugars</a:t>
            </a:r>
          </a:p>
          <a:p>
            <a:r>
              <a:rPr lang="en-US" sz="3200"/>
              <a:t>-DNA </a:t>
            </a:r>
            <a:r>
              <a:rPr lang="en-US" sz="3200">
                <a:sym typeface="Wingdings" pitchFamily="2" charset="2"/>
              </a:rPr>
              <a:t> deoxyribose</a:t>
            </a:r>
          </a:p>
          <a:p>
            <a:r>
              <a:rPr lang="en-US" sz="3200">
                <a:sym typeface="Wingdings" pitchFamily="2" charset="2"/>
              </a:rPr>
              <a:t>-RNA  ribose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5_05"/>
          <p:cNvPicPr>
            <a:picLocks noChangeAspect="1" noChangeArrowheads="1"/>
          </p:cNvPicPr>
          <p:nvPr/>
        </p:nvPicPr>
        <p:blipFill>
          <a:blip r:embed="rId2" cstate="print"/>
          <a:srcRect l="5624" t="2840" r="5624"/>
          <a:stretch>
            <a:fillRect/>
          </a:stretch>
        </p:blipFill>
        <p:spPr bwMode="auto">
          <a:xfrm>
            <a:off x="1066800" y="228600"/>
            <a:ext cx="70675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28600" y="5867400"/>
            <a:ext cx="7319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What base does </a:t>
            </a:r>
            <a:r>
              <a:rPr lang="en-US" sz="2800" dirty="0" err="1"/>
              <a:t>Uracil</a:t>
            </a:r>
            <a:r>
              <a:rPr lang="en-US" sz="2800" dirty="0"/>
              <a:t> pair with?</a:t>
            </a:r>
            <a:r>
              <a:rPr lang="en-US" sz="2800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715000"/>
            <a:ext cx="8458200" cy="8382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Types of RNA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B0F0"/>
                </a:solidFill>
              </a:rPr>
              <a:t>Messenger RNA (mRNA) </a:t>
            </a:r>
            <a:r>
              <a:rPr lang="en-US" smtClean="0"/>
              <a:t>copies DNA’s code &amp; carries it to the </a:t>
            </a:r>
            <a:r>
              <a:rPr lang="en-US" smtClean="0">
                <a:solidFill>
                  <a:srgbClr val="FF0000"/>
                </a:solidFill>
              </a:rPr>
              <a:t>ribosome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B0F0"/>
                </a:solidFill>
              </a:rPr>
              <a:t>Transfer RNA (tRNA) </a:t>
            </a:r>
            <a:r>
              <a:rPr lang="en-US" smtClean="0"/>
              <a:t>takes </a:t>
            </a:r>
            <a:r>
              <a:rPr lang="en-US" smtClean="0">
                <a:solidFill>
                  <a:srgbClr val="FF0000"/>
                </a:solidFill>
              </a:rPr>
              <a:t>amino acids</a:t>
            </a:r>
            <a:r>
              <a:rPr lang="en-US" smtClean="0"/>
              <a:t> to the ribosomes, where they can be joined into a chain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B0F0"/>
                </a:solidFill>
              </a:rPr>
              <a:t>Ribosomal RNA (rRNA) </a:t>
            </a:r>
            <a:r>
              <a:rPr lang="en-US" smtClean="0"/>
              <a:t>makes up the ribosomes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Messenger RNA (mRNA)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smtClean="0"/>
              <a:t>Long Straight chain of Nucleotides</a:t>
            </a:r>
          </a:p>
          <a:p>
            <a:pPr eaLnBrk="1" hangingPunct="1"/>
            <a:r>
              <a:rPr lang="en-US" smtClean="0"/>
              <a:t>Made in the Nucleus</a:t>
            </a:r>
          </a:p>
          <a:p>
            <a:pPr eaLnBrk="1" hangingPunct="1"/>
            <a:r>
              <a:rPr lang="en-US" smtClean="0"/>
              <a:t>Copies DNA &amp; leaves through nuclear pores</a:t>
            </a:r>
          </a:p>
          <a:p>
            <a:pPr eaLnBrk="1" hangingPunct="1"/>
            <a:r>
              <a:rPr lang="en-US" smtClean="0"/>
              <a:t>Contains the Nitrogen Bases A, G, C, U ( no T )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8" descr="mRNA-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2095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_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53000"/>
            <a:ext cx="3124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Transfer RNA (tRNA)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Clover-leaf shape</a:t>
            </a:r>
          </a:p>
          <a:p>
            <a:pPr eaLnBrk="1" hangingPunct="1"/>
            <a:r>
              <a:rPr lang="en-US" smtClean="0"/>
              <a:t>Has an attachment site at one end for an amino acid…each tRNA carries a specific amino acid</a:t>
            </a:r>
          </a:p>
          <a:p>
            <a:pPr eaLnBrk="1" hangingPunct="1"/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581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Ribosomal RNA (rRNA)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4191000" cy="2895600"/>
          </a:xfrm>
        </p:spPr>
        <p:txBody>
          <a:bodyPr/>
          <a:lstStyle/>
          <a:p>
            <a:pPr eaLnBrk="1" hangingPunct="1"/>
            <a:r>
              <a:rPr lang="en-US" smtClean="0"/>
              <a:t>Globular in shape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Together with proteins, makes up ribosomes</a:t>
            </a:r>
          </a:p>
        </p:txBody>
      </p:sp>
      <p:pic>
        <p:nvPicPr>
          <p:cNvPr id="28675" name="Picture 4" descr="70SnKmode8_tRN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8" y="1600200"/>
            <a:ext cx="46910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Protein Synthesis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Process of making proteins…. 2 parts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	1) Transcription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	2) Translation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24384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810000" y="5257800"/>
            <a:ext cx="2209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95800"/>
            <a:ext cx="22479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648200" y="44958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1: Transcription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mRNA</a:t>
            </a:r>
            <a:r>
              <a:rPr lang="en-US" smtClean="0"/>
              <a:t> picks up the code from the </a:t>
            </a:r>
            <a:r>
              <a:rPr lang="en-US" smtClean="0">
                <a:solidFill>
                  <a:srgbClr val="FF0000"/>
                </a:solidFill>
              </a:rPr>
              <a:t>DNA </a:t>
            </a:r>
            <a:r>
              <a:rPr lang="en-US" smtClean="0"/>
              <a:t>template strand and takes it from the </a:t>
            </a:r>
            <a:r>
              <a:rPr lang="en-US" smtClean="0">
                <a:solidFill>
                  <a:srgbClr val="FF0000"/>
                </a:solidFill>
              </a:rPr>
              <a:t>nucleus </a:t>
            </a:r>
            <a:r>
              <a:rPr lang="en-US" smtClean="0"/>
              <a:t>to </a:t>
            </a:r>
            <a:r>
              <a:rPr lang="en-US" smtClean="0">
                <a:solidFill>
                  <a:srgbClr val="FF0000"/>
                </a:solidFill>
              </a:rPr>
              <a:t>ribosomes</a:t>
            </a:r>
            <a:r>
              <a:rPr lang="en-US" smtClean="0"/>
              <a:t> in the cytoplasm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 goal: make a copy of the code and get it out of the nucleus!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28600" y="5181600"/>
            <a:ext cx="8686800" cy="9144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07975" y="5257800"/>
            <a:ext cx="7477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Why can’t DNA leave the nucleus?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7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of Transcription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1) DNA </a:t>
            </a:r>
            <a:r>
              <a:rPr lang="en-US" dirty="0" smtClean="0">
                <a:solidFill>
                  <a:srgbClr val="FF0000"/>
                </a:solidFill>
              </a:rPr>
              <a:t>unzips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2) RNA polymerase (an enzyme) matches </a:t>
            </a:r>
            <a:r>
              <a:rPr lang="en-US" dirty="0" smtClean="0">
                <a:solidFill>
                  <a:srgbClr val="FF0000"/>
                </a:solidFill>
              </a:rPr>
              <a:t>RNA </a:t>
            </a:r>
            <a:r>
              <a:rPr lang="en-US" dirty="0" smtClean="0"/>
              <a:t>bases with DNA template to make a strand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3) </a:t>
            </a:r>
            <a:r>
              <a:rPr lang="en-US" dirty="0" smtClean="0">
                <a:solidFill>
                  <a:srgbClr val="FF0000"/>
                </a:solidFill>
              </a:rPr>
              <a:t>mRNA</a:t>
            </a:r>
            <a:r>
              <a:rPr lang="en-US" dirty="0" smtClean="0"/>
              <a:t> is released and leaves through the nuclear pore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28600" y="4953000"/>
            <a:ext cx="7180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How is this similar to replication?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4876800"/>
            <a:ext cx="8458200" cy="8382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16002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143000" y="38100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667000" y="3200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62800" y="26670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Free Nucleotides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438400" y="44958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RNA Polymerase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590800" y="11430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RNA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562600" y="49530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DNA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5943600" y="4876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3733800" y="4419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Review: DNA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Hershey and Chase’s experiment showed that </a:t>
            </a:r>
            <a:r>
              <a:rPr lang="en-US" smtClean="0">
                <a:solidFill>
                  <a:srgbClr val="FF0000"/>
                </a:solidFill>
              </a:rPr>
              <a:t>DNA</a:t>
            </a:r>
            <a:r>
              <a:rPr lang="en-US" smtClean="0"/>
              <a:t> was the genetic material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239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Transcribe!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Let’s transcribe an mRNA molecule from a DNA template strand…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  <a:r>
              <a:rPr lang="en-US" b="1" smtClean="0">
                <a:solidFill>
                  <a:srgbClr val="FF0000"/>
                </a:solidFill>
              </a:rPr>
              <a:t>DNA 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mtClean="0">
                <a:sym typeface="Wingdings" pitchFamily="2" charset="2"/>
              </a:rPr>
              <a:t> A  C  T  G  G  C  A  A  T  C  G  C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ym typeface="Wingdings" pitchFamily="2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mRNA 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2: Translation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instructions (mRNA) are read by </a:t>
            </a:r>
            <a:r>
              <a:rPr lang="en-US" smtClean="0">
                <a:solidFill>
                  <a:srgbClr val="FF0000"/>
                </a:solidFill>
              </a:rPr>
              <a:t>tRNA</a:t>
            </a:r>
            <a:r>
              <a:rPr lang="en-US" smtClean="0"/>
              <a:t>, and tRNA joins </a:t>
            </a:r>
            <a:r>
              <a:rPr lang="en-US" smtClean="0">
                <a:solidFill>
                  <a:srgbClr val="FF0000"/>
                </a:solidFill>
              </a:rPr>
              <a:t>amino acids</a:t>
            </a:r>
            <a:r>
              <a:rPr lang="en-US" smtClean="0"/>
              <a:t> in the right order in the ribosome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Main Goal: make a polypeptide!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of Translation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/>
              <a:t>mRNA goes to the </a:t>
            </a:r>
            <a:r>
              <a:rPr lang="en-US" smtClean="0">
                <a:solidFill>
                  <a:srgbClr val="FF0000"/>
                </a:solidFill>
              </a:rPr>
              <a:t>ribosome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>
                <a:solidFill>
                  <a:srgbClr val="FF0000"/>
                </a:solidFill>
              </a:rPr>
              <a:t>tRNA</a:t>
            </a:r>
            <a:r>
              <a:rPr lang="en-US" smtClean="0"/>
              <a:t> brings </a:t>
            </a:r>
            <a:r>
              <a:rPr lang="en-US" smtClean="0">
                <a:solidFill>
                  <a:srgbClr val="FF0000"/>
                </a:solidFill>
              </a:rPr>
              <a:t>amino acids</a:t>
            </a:r>
            <a:r>
              <a:rPr lang="en-US" smtClean="0"/>
              <a:t> to the ribosome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/>
              <a:t>tRNA “reads” the mRNA instructions and puts the amino acids in the </a:t>
            </a:r>
            <a:r>
              <a:rPr lang="en-US" smtClean="0">
                <a:solidFill>
                  <a:srgbClr val="FF0000"/>
                </a:solidFill>
              </a:rPr>
              <a:t>right order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/>
              <a:t>Amino acids link together by </a:t>
            </a:r>
            <a:r>
              <a:rPr lang="en-US" smtClean="0">
                <a:solidFill>
                  <a:srgbClr val="FF0000"/>
                </a:solidFill>
              </a:rPr>
              <a:t>peptide</a:t>
            </a:r>
            <a:r>
              <a:rPr lang="en-US" smtClean="0"/>
              <a:t> bonds to make a </a:t>
            </a:r>
            <a:r>
              <a:rPr lang="en-US" smtClean="0">
                <a:solidFill>
                  <a:srgbClr val="FF0000"/>
                </a:solidFill>
              </a:rPr>
              <a:t>polypeptide</a:t>
            </a:r>
            <a:r>
              <a:rPr lang="en-US" smtClean="0"/>
              <a:t> (protein)</a:t>
            </a:r>
          </a:p>
          <a:p>
            <a:pPr marL="609600" indent="-609600" eaLnBrk="1" hangingPunct="1">
              <a:buFont typeface="Arial" charset="0"/>
              <a:buAutoNum type="arabicParenR"/>
            </a:pPr>
            <a:endParaRPr lang="en-US" smtClean="0"/>
          </a:p>
          <a:p>
            <a:pPr marL="609600" indent="-609600" eaLnBrk="1" hangingPunct="1">
              <a:buFont typeface="Arial" charset="0"/>
              <a:buNone/>
            </a:pPr>
            <a:r>
              <a:rPr lang="en-US" smtClean="0"/>
              <a:t>How does tRNA “read” the mRNA instructions?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tRNA…”The Reader”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3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3 bases on mRNA strand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= codon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0"/>
            <a:ext cx="2057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629400" y="3276600"/>
            <a:ext cx="2057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2409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318125" y="2173288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mRNA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7543800" y="47244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tRNA</a:t>
            </a:r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5638800" y="59436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6705600" y="6172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7391400" y="60928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anticodon</a:t>
            </a:r>
          </a:p>
        </p:txBody>
      </p:sp>
      <p:sp>
        <p:nvSpPr>
          <p:cNvPr id="38924" name="TextBox 5"/>
          <p:cNvSpPr txBox="1">
            <a:spLocks noChangeArrowheads="1"/>
          </p:cNvSpPr>
          <p:nvPr/>
        </p:nvSpPr>
        <p:spPr bwMode="auto">
          <a:xfrm>
            <a:off x="228600" y="3886200"/>
            <a:ext cx="4343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dirty="0" smtClean="0"/>
              <a:t>	Question</a:t>
            </a:r>
            <a:r>
              <a:rPr lang="en-US" sz="2800" b="1" dirty="0"/>
              <a:t>: </a:t>
            </a:r>
            <a:r>
              <a:rPr lang="en-US" sz="2800" dirty="0"/>
              <a:t>What </a:t>
            </a:r>
            <a:r>
              <a:rPr lang="en-US" sz="2800" dirty="0" err="1"/>
              <a:t>anticodon</a:t>
            </a:r>
            <a:r>
              <a:rPr lang="en-US" sz="2800" dirty="0"/>
              <a:t> matches with these </a:t>
            </a:r>
            <a:r>
              <a:rPr lang="en-US" sz="2800" dirty="0" err="1"/>
              <a:t>codons</a:t>
            </a:r>
            <a:r>
              <a:rPr lang="en-US" sz="2800" dirty="0"/>
              <a:t>?</a:t>
            </a:r>
          </a:p>
          <a:p>
            <a:pPr marL="342900" indent="-342900"/>
            <a:endParaRPr lang="en-US" sz="2800" dirty="0"/>
          </a:p>
          <a:p>
            <a:pPr marL="342900" indent="-342900"/>
            <a:r>
              <a:rPr lang="en-US" sz="2800" dirty="0"/>
              <a:t>		1)  A U C</a:t>
            </a:r>
          </a:p>
          <a:p>
            <a:pPr marL="342900" indent="-342900"/>
            <a:r>
              <a:rPr lang="en-US" sz="2800" dirty="0"/>
              <a:t>		2) G C 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810000"/>
            <a:ext cx="4343400" cy="28194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52400" y="2362200"/>
            <a:ext cx="420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3 bases at bottom of each tRNA = anticodon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  <p:bldP spid="38916" grpId="0" animBg="1"/>
      <p:bldP spid="38918" grpId="0"/>
      <p:bldP spid="38919" grpId="0"/>
      <p:bldP spid="38920" grpId="0" animBg="1"/>
      <p:bldP spid="38921" grpId="0" animBg="1"/>
      <p:bldP spid="38922" grpId="0"/>
      <p:bldP spid="38924" grpId="0"/>
      <p:bldP spid="5" grpId="0" animBg="1"/>
      <p:bldP spid="38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51054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5486400" y="2286000"/>
            <a:ext cx="3429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More complementary base pairing…HOW THRILLING!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62000" y="35814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85800" y="44196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10200" y="3200400"/>
            <a:ext cx="2895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648200" y="5257800"/>
            <a:ext cx="3657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318125" y="316388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Ribosome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400800" y="51054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mRNA</a:t>
            </a: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1828800" y="36576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1828800" y="44958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52400" y="2362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40963" name="Freeform 5"/>
          <p:cNvSpPr>
            <a:spLocks/>
          </p:cNvSpPr>
          <p:nvPr/>
        </p:nvSpPr>
        <p:spPr bwMode="auto">
          <a:xfrm>
            <a:off x="1428750" y="18288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Freeform 6"/>
          <p:cNvSpPr>
            <a:spLocks/>
          </p:cNvSpPr>
          <p:nvPr/>
        </p:nvSpPr>
        <p:spPr bwMode="auto">
          <a:xfrm>
            <a:off x="1524000" y="52959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2235200" y="5435600"/>
            <a:ext cx="68072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>
            <a:off x="22098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12"/>
          <p:cNvSpPr>
            <a:spLocks noChangeShapeType="1"/>
          </p:cNvSpPr>
          <p:nvPr/>
        </p:nvSpPr>
        <p:spPr bwMode="auto">
          <a:xfrm>
            <a:off x="27432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3"/>
          <p:cNvSpPr>
            <a:spLocks noChangeShapeType="1"/>
          </p:cNvSpPr>
          <p:nvPr/>
        </p:nvSpPr>
        <p:spPr bwMode="auto">
          <a:xfrm>
            <a:off x="33528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4"/>
          <p:cNvSpPr>
            <a:spLocks noChangeShapeType="1"/>
          </p:cNvSpPr>
          <p:nvPr/>
        </p:nvSpPr>
        <p:spPr bwMode="auto">
          <a:xfrm>
            <a:off x="39624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5"/>
          <p:cNvSpPr>
            <a:spLocks noChangeArrowheads="1"/>
          </p:cNvSpPr>
          <p:nvPr/>
        </p:nvSpPr>
        <p:spPr bwMode="auto">
          <a:xfrm>
            <a:off x="22717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0971" name="Rectangle 16"/>
          <p:cNvSpPr>
            <a:spLocks noChangeArrowheads="1"/>
          </p:cNvSpPr>
          <p:nvPr/>
        </p:nvSpPr>
        <p:spPr bwMode="auto">
          <a:xfrm>
            <a:off x="28051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72" name="Rectangle 17"/>
          <p:cNvSpPr>
            <a:spLocks noChangeArrowheads="1"/>
          </p:cNvSpPr>
          <p:nvPr/>
        </p:nvSpPr>
        <p:spPr bwMode="auto">
          <a:xfrm>
            <a:off x="3338513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>
            <a:off x="45720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9"/>
          <p:cNvSpPr>
            <a:spLocks noChangeShapeType="1"/>
          </p:cNvSpPr>
          <p:nvPr/>
        </p:nvSpPr>
        <p:spPr bwMode="auto">
          <a:xfrm>
            <a:off x="57150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20"/>
          <p:cNvSpPr>
            <a:spLocks noChangeShapeType="1"/>
          </p:cNvSpPr>
          <p:nvPr/>
        </p:nvSpPr>
        <p:spPr bwMode="auto">
          <a:xfrm>
            <a:off x="51816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21"/>
          <p:cNvSpPr>
            <a:spLocks noChangeArrowheads="1"/>
          </p:cNvSpPr>
          <p:nvPr/>
        </p:nvSpPr>
        <p:spPr bwMode="auto">
          <a:xfrm>
            <a:off x="40243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0977" name="Rectangle 22"/>
          <p:cNvSpPr>
            <a:spLocks noChangeArrowheads="1"/>
          </p:cNvSpPr>
          <p:nvPr/>
        </p:nvSpPr>
        <p:spPr bwMode="auto">
          <a:xfrm>
            <a:off x="46339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78" name="Rectangle 23"/>
          <p:cNvSpPr>
            <a:spLocks noChangeArrowheads="1"/>
          </p:cNvSpPr>
          <p:nvPr/>
        </p:nvSpPr>
        <p:spPr bwMode="auto">
          <a:xfrm>
            <a:off x="52435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73152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5"/>
          <p:cNvSpPr>
            <a:spLocks noChangeShapeType="1"/>
          </p:cNvSpPr>
          <p:nvPr/>
        </p:nvSpPr>
        <p:spPr bwMode="auto">
          <a:xfrm>
            <a:off x="67818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6"/>
          <p:cNvSpPr>
            <a:spLocks noChangeShapeType="1"/>
          </p:cNvSpPr>
          <p:nvPr/>
        </p:nvSpPr>
        <p:spPr bwMode="auto">
          <a:xfrm>
            <a:off x="62484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7"/>
          <p:cNvSpPr>
            <a:spLocks noChangeShapeType="1"/>
          </p:cNvSpPr>
          <p:nvPr/>
        </p:nvSpPr>
        <p:spPr bwMode="auto">
          <a:xfrm>
            <a:off x="78486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Rectangle 28"/>
          <p:cNvSpPr>
            <a:spLocks noChangeArrowheads="1"/>
          </p:cNvSpPr>
          <p:nvPr/>
        </p:nvSpPr>
        <p:spPr bwMode="auto">
          <a:xfrm>
            <a:off x="57769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0984" name="Rectangle 29"/>
          <p:cNvSpPr>
            <a:spLocks noChangeArrowheads="1"/>
          </p:cNvSpPr>
          <p:nvPr/>
        </p:nvSpPr>
        <p:spPr bwMode="auto">
          <a:xfrm>
            <a:off x="63103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85" name="Rectangle 30"/>
          <p:cNvSpPr>
            <a:spLocks noChangeArrowheads="1"/>
          </p:cNvSpPr>
          <p:nvPr/>
        </p:nvSpPr>
        <p:spPr bwMode="auto">
          <a:xfrm>
            <a:off x="68437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86" name="Rectangle 31"/>
          <p:cNvSpPr>
            <a:spLocks noChangeArrowheads="1"/>
          </p:cNvSpPr>
          <p:nvPr/>
        </p:nvSpPr>
        <p:spPr bwMode="auto">
          <a:xfrm>
            <a:off x="73771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0987" name="Rectangle 32"/>
          <p:cNvSpPr>
            <a:spLocks noChangeArrowheads="1"/>
          </p:cNvSpPr>
          <p:nvPr/>
        </p:nvSpPr>
        <p:spPr bwMode="auto">
          <a:xfrm>
            <a:off x="7910513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080000" y="1168400"/>
            <a:ext cx="3627438" cy="4011613"/>
            <a:chOff x="3200" y="736"/>
            <a:chExt cx="2285" cy="2527"/>
          </a:xfrm>
        </p:grpSpPr>
        <p:sp>
          <p:nvSpPr>
            <p:cNvPr id="41008" name="Freeform 34"/>
            <p:cNvSpPr>
              <a:spLocks/>
            </p:cNvSpPr>
            <p:nvPr/>
          </p:nvSpPr>
          <p:spPr bwMode="auto">
            <a:xfrm>
              <a:off x="4464" y="1152"/>
              <a:ext cx="1021" cy="1729"/>
            </a:xfrm>
            <a:custGeom>
              <a:avLst/>
              <a:gdLst>
                <a:gd name="T0" fmla="*/ 600 w 1021"/>
                <a:gd name="T1" fmla="*/ 82 h 1729"/>
                <a:gd name="T2" fmla="*/ 600 w 1021"/>
                <a:gd name="T3" fmla="*/ 200 h 1729"/>
                <a:gd name="T4" fmla="*/ 588 w 1021"/>
                <a:gd name="T5" fmla="*/ 317 h 1729"/>
                <a:gd name="T6" fmla="*/ 588 w 1021"/>
                <a:gd name="T7" fmla="*/ 423 h 1729"/>
                <a:gd name="T8" fmla="*/ 588 w 1021"/>
                <a:gd name="T9" fmla="*/ 529 h 1729"/>
                <a:gd name="T10" fmla="*/ 588 w 1021"/>
                <a:gd name="T11" fmla="*/ 647 h 1729"/>
                <a:gd name="T12" fmla="*/ 660 w 1021"/>
                <a:gd name="T13" fmla="*/ 694 h 1729"/>
                <a:gd name="T14" fmla="*/ 684 w 1021"/>
                <a:gd name="T15" fmla="*/ 588 h 1729"/>
                <a:gd name="T16" fmla="*/ 792 w 1021"/>
                <a:gd name="T17" fmla="*/ 541 h 1729"/>
                <a:gd name="T18" fmla="*/ 912 w 1021"/>
                <a:gd name="T19" fmla="*/ 552 h 1729"/>
                <a:gd name="T20" fmla="*/ 996 w 1021"/>
                <a:gd name="T21" fmla="*/ 647 h 1729"/>
                <a:gd name="T22" fmla="*/ 1020 w 1021"/>
                <a:gd name="T23" fmla="*/ 752 h 1729"/>
                <a:gd name="T24" fmla="*/ 996 w 1021"/>
                <a:gd name="T25" fmla="*/ 870 h 1729"/>
                <a:gd name="T26" fmla="*/ 888 w 1021"/>
                <a:gd name="T27" fmla="*/ 952 h 1729"/>
                <a:gd name="T28" fmla="*/ 780 w 1021"/>
                <a:gd name="T29" fmla="*/ 940 h 1729"/>
                <a:gd name="T30" fmla="*/ 696 w 1021"/>
                <a:gd name="T31" fmla="*/ 846 h 1729"/>
                <a:gd name="T32" fmla="*/ 588 w 1021"/>
                <a:gd name="T33" fmla="*/ 823 h 1729"/>
                <a:gd name="T34" fmla="*/ 600 w 1021"/>
                <a:gd name="T35" fmla="*/ 929 h 1729"/>
                <a:gd name="T36" fmla="*/ 624 w 1021"/>
                <a:gd name="T37" fmla="*/ 1034 h 1729"/>
                <a:gd name="T38" fmla="*/ 624 w 1021"/>
                <a:gd name="T39" fmla="*/ 1199 h 1729"/>
                <a:gd name="T40" fmla="*/ 624 w 1021"/>
                <a:gd name="T41" fmla="*/ 1387 h 1729"/>
                <a:gd name="T42" fmla="*/ 732 w 1021"/>
                <a:gd name="T43" fmla="*/ 1375 h 1729"/>
                <a:gd name="T44" fmla="*/ 852 w 1021"/>
                <a:gd name="T45" fmla="*/ 1399 h 1729"/>
                <a:gd name="T46" fmla="*/ 960 w 1021"/>
                <a:gd name="T47" fmla="*/ 1458 h 1729"/>
                <a:gd name="T48" fmla="*/ 996 w 1021"/>
                <a:gd name="T49" fmla="*/ 1563 h 1729"/>
                <a:gd name="T50" fmla="*/ 960 w 1021"/>
                <a:gd name="T51" fmla="*/ 1669 h 1729"/>
                <a:gd name="T52" fmla="*/ 852 w 1021"/>
                <a:gd name="T53" fmla="*/ 1704 h 1729"/>
                <a:gd name="T54" fmla="*/ 732 w 1021"/>
                <a:gd name="T55" fmla="*/ 1716 h 1729"/>
                <a:gd name="T56" fmla="*/ 624 w 1021"/>
                <a:gd name="T57" fmla="*/ 1728 h 1729"/>
                <a:gd name="T58" fmla="*/ 516 w 1021"/>
                <a:gd name="T59" fmla="*/ 1728 h 1729"/>
                <a:gd name="T60" fmla="*/ 408 w 1021"/>
                <a:gd name="T61" fmla="*/ 1728 h 1729"/>
                <a:gd name="T62" fmla="*/ 300 w 1021"/>
                <a:gd name="T63" fmla="*/ 1716 h 1729"/>
                <a:gd name="T64" fmla="*/ 192 w 1021"/>
                <a:gd name="T65" fmla="*/ 1693 h 1729"/>
                <a:gd name="T66" fmla="*/ 96 w 1021"/>
                <a:gd name="T67" fmla="*/ 1634 h 1729"/>
                <a:gd name="T68" fmla="*/ 48 w 1021"/>
                <a:gd name="T69" fmla="*/ 1528 h 1729"/>
                <a:gd name="T70" fmla="*/ 132 w 1021"/>
                <a:gd name="T71" fmla="*/ 1434 h 1729"/>
                <a:gd name="T72" fmla="*/ 252 w 1021"/>
                <a:gd name="T73" fmla="*/ 1387 h 1729"/>
                <a:gd name="T74" fmla="*/ 372 w 1021"/>
                <a:gd name="T75" fmla="*/ 1387 h 1729"/>
                <a:gd name="T76" fmla="*/ 456 w 1021"/>
                <a:gd name="T77" fmla="*/ 1352 h 1729"/>
                <a:gd name="T78" fmla="*/ 456 w 1021"/>
                <a:gd name="T79" fmla="*/ 1246 h 1729"/>
                <a:gd name="T80" fmla="*/ 444 w 1021"/>
                <a:gd name="T81" fmla="*/ 1140 h 1729"/>
                <a:gd name="T82" fmla="*/ 444 w 1021"/>
                <a:gd name="T83" fmla="*/ 1034 h 1729"/>
                <a:gd name="T84" fmla="*/ 444 w 1021"/>
                <a:gd name="T85" fmla="*/ 929 h 1729"/>
                <a:gd name="T86" fmla="*/ 372 w 1021"/>
                <a:gd name="T87" fmla="*/ 870 h 1729"/>
                <a:gd name="T88" fmla="*/ 336 w 1021"/>
                <a:gd name="T89" fmla="*/ 940 h 1729"/>
                <a:gd name="T90" fmla="*/ 228 w 1021"/>
                <a:gd name="T91" fmla="*/ 987 h 1729"/>
                <a:gd name="T92" fmla="*/ 120 w 1021"/>
                <a:gd name="T93" fmla="*/ 976 h 1729"/>
                <a:gd name="T94" fmla="*/ 36 w 1021"/>
                <a:gd name="T95" fmla="*/ 893 h 1729"/>
                <a:gd name="T96" fmla="*/ 0 w 1021"/>
                <a:gd name="T97" fmla="*/ 788 h 1729"/>
                <a:gd name="T98" fmla="*/ 60 w 1021"/>
                <a:gd name="T99" fmla="*/ 694 h 1729"/>
                <a:gd name="T100" fmla="*/ 180 w 1021"/>
                <a:gd name="T101" fmla="*/ 658 h 1729"/>
                <a:gd name="T102" fmla="*/ 288 w 1021"/>
                <a:gd name="T103" fmla="*/ 682 h 1729"/>
                <a:gd name="T104" fmla="*/ 360 w 1021"/>
                <a:gd name="T105" fmla="*/ 752 h 1729"/>
                <a:gd name="T106" fmla="*/ 432 w 1021"/>
                <a:gd name="T107" fmla="*/ 717 h 1729"/>
                <a:gd name="T108" fmla="*/ 444 w 1021"/>
                <a:gd name="T109" fmla="*/ 600 h 1729"/>
                <a:gd name="T110" fmla="*/ 444 w 1021"/>
                <a:gd name="T111" fmla="*/ 494 h 1729"/>
                <a:gd name="T112" fmla="*/ 444 w 1021"/>
                <a:gd name="T113" fmla="*/ 376 h 1729"/>
                <a:gd name="T114" fmla="*/ 432 w 1021"/>
                <a:gd name="T115" fmla="*/ 259 h 1729"/>
                <a:gd name="T116" fmla="*/ 432 w 1021"/>
                <a:gd name="T117" fmla="*/ 153 h 1729"/>
                <a:gd name="T118" fmla="*/ 432 w 1021"/>
                <a:gd name="T119" fmla="*/ 47 h 17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1"/>
                <a:gd name="T181" fmla="*/ 0 h 1729"/>
                <a:gd name="T182" fmla="*/ 1021 w 1021"/>
                <a:gd name="T183" fmla="*/ 1729 h 17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1" h="1729">
                  <a:moveTo>
                    <a:pt x="624" y="0"/>
                  </a:moveTo>
                  <a:lnTo>
                    <a:pt x="624" y="35"/>
                  </a:lnTo>
                  <a:lnTo>
                    <a:pt x="600" y="82"/>
                  </a:lnTo>
                  <a:lnTo>
                    <a:pt x="600" y="129"/>
                  </a:lnTo>
                  <a:lnTo>
                    <a:pt x="600" y="165"/>
                  </a:lnTo>
                  <a:lnTo>
                    <a:pt x="600" y="200"/>
                  </a:lnTo>
                  <a:lnTo>
                    <a:pt x="600" y="235"/>
                  </a:lnTo>
                  <a:lnTo>
                    <a:pt x="588" y="270"/>
                  </a:lnTo>
                  <a:lnTo>
                    <a:pt x="588" y="317"/>
                  </a:lnTo>
                  <a:lnTo>
                    <a:pt x="588" y="353"/>
                  </a:lnTo>
                  <a:lnTo>
                    <a:pt x="588" y="388"/>
                  </a:lnTo>
                  <a:lnTo>
                    <a:pt x="588" y="423"/>
                  </a:lnTo>
                  <a:lnTo>
                    <a:pt x="588" y="458"/>
                  </a:lnTo>
                  <a:lnTo>
                    <a:pt x="588" y="494"/>
                  </a:lnTo>
                  <a:lnTo>
                    <a:pt x="588" y="529"/>
                  </a:lnTo>
                  <a:lnTo>
                    <a:pt x="588" y="564"/>
                  </a:lnTo>
                  <a:lnTo>
                    <a:pt x="588" y="600"/>
                  </a:lnTo>
                  <a:lnTo>
                    <a:pt x="588" y="647"/>
                  </a:lnTo>
                  <a:lnTo>
                    <a:pt x="588" y="682"/>
                  </a:lnTo>
                  <a:lnTo>
                    <a:pt x="624" y="682"/>
                  </a:lnTo>
                  <a:lnTo>
                    <a:pt x="660" y="694"/>
                  </a:lnTo>
                  <a:lnTo>
                    <a:pt x="672" y="658"/>
                  </a:lnTo>
                  <a:lnTo>
                    <a:pt x="672" y="623"/>
                  </a:lnTo>
                  <a:lnTo>
                    <a:pt x="684" y="588"/>
                  </a:lnTo>
                  <a:lnTo>
                    <a:pt x="720" y="564"/>
                  </a:lnTo>
                  <a:lnTo>
                    <a:pt x="756" y="541"/>
                  </a:lnTo>
                  <a:lnTo>
                    <a:pt x="792" y="541"/>
                  </a:lnTo>
                  <a:lnTo>
                    <a:pt x="828" y="529"/>
                  </a:lnTo>
                  <a:lnTo>
                    <a:pt x="876" y="541"/>
                  </a:lnTo>
                  <a:lnTo>
                    <a:pt x="912" y="552"/>
                  </a:lnTo>
                  <a:lnTo>
                    <a:pt x="948" y="576"/>
                  </a:lnTo>
                  <a:lnTo>
                    <a:pt x="972" y="611"/>
                  </a:lnTo>
                  <a:lnTo>
                    <a:pt x="996" y="647"/>
                  </a:lnTo>
                  <a:lnTo>
                    <a:pt x="1008" y="682"/>
                  </a:lnTo>
                  <a:lnTo>
                    <a:pt x="1020" y="717"/>
                  </a:lnTo>
                  <a:lnTo>
                    <a:pt x="1020" y="752"/>
                  </a:lnTo>
                  <a:lnTo>
                    <a:pt x="1020" y="788"/>
                  </a:lnTo>
                  <a:lnTo>
                    <a:pt x="1008" y="835"/>
                  </a:lnTo>
                  <a:lnTo>
                    <a:pt x="996" y="870"/>
                  </a:lnTo>
                  <a:lnTo>
                    <a:pt x="960" y="905"/>
                  </a:lnTo>
                  <a:lnTo>
                    <a:pt x="924" y="929"/>
                  </a:lnTo>
                  <a:lnTo>
                    <a:pt x="888" y="952"/>
                  </a:lnTo>
                  <a:lnTo>
                    <a:pt x="852" y="952"/>
                  </a:lnTo>
                  <a:lnTo>
                    <a:pt x="816" y="952"/>
                  </a:lnTo>
                  <a:lnTo>
                    <a:pt x="780" y="940"/>
                  </a:lnTo>
                  <a:lnTo>
                    <a:pt x="732" y="917"/>
                  </a:lnTo>
                  <a:lnTo>
                    <a:pt x="708" y="882"/>
                  </a:lnTo>
                  <a:lnTo>
                    <a:pt x="696" y="846"/>
                  </a:lnTo>
                  <a:lnTo>
                    <a:pt x="660" y="823"/>
                  </a:lnTo>
                  <a:lnTo>
                    <a:pt x="624" y="823"/>
                  </a:lnTo>
                  <a:lnTo>
                    <a:pt x="588" y="823"/>
                  </a:lnTo>
                  <a:lnTo>
                    <a:pt x="588" y="858"/>
                  </a:lnTo>
                  <a:lnTo>
                    <a:pt x="588" y="893"/>
                  </a:lnTo>
                  <a:lnTo>
                    <a:pt x="600" y="929"/>
                  </a:lnTo>
                  <a:lnTo>
                    <a:pt x="612" y="964"/>
                  </a:lnTo>
                  <a:lnTo>
                    <a:pt x="612" y="999"/>
                  </a:lnTo>
                  <a:lnTo>
                    <a:pt x="624" y="1034"/>
                  </a:lnTo>
                  <a:lnTo>
                    <a:pt x="624" y="1070"/>
                  </a:lnTo>
                  <a:lnTo>
                    <a:pt x="624" y="1105"/>
                  </a:lnTo>
                  <a:lnTo>
                    <a:pt x="624" y="1199"/>
                  </a:lnTo>
                  <a:lnTo>
                    <a:pt x="624" y="1270"/>
                  </a:lnTo>
                  <a:lnTo>
                    <a:pt x="624" y="1340"/>
                  </a:lnTo>
                  <a:lnTo>
                    <a:pt x="624" y="1387"/>
                  </a:lnTo>
                  <a:lnTo>
                    <a:pt x="660" y="1375"/>
                  </a:lnTo>
                  <a:lnTo>
                    <a:pt x="696" y="1375"/>
                  </a:lnTo>
                  <a:lnTo>
                    <a:pt x="732" y="1375"/>
                  </a:lnTo>
                  <a:lnTo>
                    <a:pt x="780" y="1375"/>
                  </a:lnTo>
                  <a:lnTo>
                    <a:pt x="816" y="1387"/>
                  </a:lnTo>
                  <a:lnTo>
                    <a:pt x="852" y="1399"/>
                  </a:lnTo>
                  <a:lnTo>
                    <a:pt x="888" y="1411"/>
                  </a:lnTo>
                  <a:lnTo>
                    <a:pt x="924" y="1422"/>
                  </a:lnTo>
                  <a:lnTo>
                    <a:pt x="960" y="1458"/>
                  </a:lnTo>
                  <a:lnTo>
                    <a:pt x="972" y="1493"/>
                  </a:lnTo>
                  <a:lnTo>
                    <a:pt x="996" y="1528"/>
                  </a:lnTo>
                  <a:lnTo>
                    <a:pt x="996" y="1563"/>
                  </a:lnTo>
                  <a:lnTo>
                    <a:pt x="996" y="1599"/>
                  </a:lnTo>
                  <a:lnTo>
                    <a:pt x="984" y="1634"/>
                  </a:lnTo>
                  <a:lnTo>
                    <a:pt x="960" y="1669"/>
                  </a:lnTo>
                  <a:lnTo>
                    <a:pt x="924" y="1693"/>
                  </a:lnTo>
                  <a:lnTo>
                    <a:pt x="888" y="1704"/>
                  </a:lnTo>
                  <a:lnTo>
                    <a:pt x="852" y="1704"/>
                  </a:lnTo>
                  <a:lnTo>
                    <a:pt x="804" y="1704"/>
                  </a:lnTo>
                  <a:lnTo>
                    <a:pt x="768" y="1716"/>
                  </a:lnTo>
                  <a:lnTo>
                    <a:pt x="732" y="1716"/>
                  </a:lnTo>
                  <a:lnTo>
                    <a:pt x="696" y="1716"/>
                  </a:lnTo>
                  <a:lnTo>
                    <a:pt x="660" y="1728"/>
                  </a:lnTo>
                  <a:lnTo>
                    <a:pt x="624" y="1728"/>
                  </a:lnTo>
                  <a:lnTo>
                    <a:pt x="588" y="1728"/>
                  </a:lnTo>
                  <a:lnTo>
                    <a:pt x="552" y="1728"/>
                  </a:lnTo>
                  <a:lnTo>
                    <a:pt x="516" y="1728"/>
                  </a:lnTo>
                  <a:lnTo>
                    <a:pt x="480" y="1728"/>
                  </a:lnTo>
                  <a:lnTo>
                    <a:pt x="444" y="1728"/>
                  </a:lnTo>
                  <a:lnTo>
                    <a:pt x="408" y="1728"/>
                  </a:lnTo>
                  <a:lnTo>
                    <a:pt x="372" y="1728"/>
                  </a:lnTo>
                  <a:lnTo>
                    <a:pt x="336" y="1716"/>
                  </a:lnTo>
                  <a:lnTo>
                    <a:pt x="300" y="1716"/>
                  </a:lnTo>
                  <a:lnTo>
                    <a:pt x="264" y="1716"/>
                  </a:lnTo>
                  <a:lnTo>
                    <a:pt x="228" y="1704"/>
                  </a:lnTo>
                  <a:lnTo>
                    <a:pt x="192" y="1693"/>
                  </a:lnTo>
                  <a:lnTo>
                    <a:pt x="156" y="1681"/>
                  </a:lnTo>
                  <a:lnTo>
                    <a:pt x="120" y="1669"/>
                  </a:lnTo>
                  <a:lnTo>
                    <a:pt x="96" y="1634"/>
                  </a:lnTo>
                  <a:lnTo>
                    <a:pt x="72" y="1599"/>
                  </a:lnTo>
                  <a:lnTo>
                    <a:pt x="48" y="1563"/>
                  </a:lnTo>
                  <a:lnTo>
                    <a:pt x="48" y="1528"/>
                  </a:lnTo>
                  <a:lnTo>
                    <a:pt x="60" y="1493"/>
                  </a:lnTo>
                  <a:lnTo>
                    <a:pt x="84" y="1458"/>
                  </a:lnTo>
                  <a:lnTo>
                    <a:pt x="132" y="1434"/>
                  </a:lnTo>
                  <a:lnTo>
                    <a:pt x="168" y="1411"/>
                  </a:lnTo>
                  <a:lnTo>
                    <a:pt x="204" y="1399"/>
                  </a:lnTo>
                  <a:lnTo>
                    <a:pt x="252" y="1387"/>
                  </a:lnTo>
                  <a:lnTo>
                    <a:pt x="288" y="1387"/>
                  </a:lnTo>
                  <a:lnTo>
                    <a:pt x="336" y="1387"/>
                  </a:lnTo>
                  <a:lnTo>
                    <a:pt x="372" y="1387"/>
                  </a:lnTo>
                  <a:lnTo>
                    <a:pt x="408" y="1387"/>
                  </a:lnTo>
                  <a:lnTo>
                    <a:pt x="444" y="1387"/>
                  </a:lnTo>
                  <a:lnTo>
                    <a:pt x="456" y="1352"/>
                  </a:lnTo>
                  <a:lnTo>
                    <a:pt x="456" y="1317"/>
                  </a:lnTo>
                  <a:lnTo>
                    <a:pt x="456" y="1281"/>
                  </a:lnTo>
                  <a:lnTo>
                    <a:pt x="456" y="1246"/>
                  </a:lnTo>
                  <a:lnTo>
                    <a:pt x="456" y="1211"/>
                  </a:lnTo>
                  <a:lnTo>
                    <a:pt x="456" y="1176"/>
                  </a:lnTo>
                  <a:lnTo>
                    <a:pt x="444" y="1140"/>
                  </a:lnTo>
                  <a:lnTo>
                    <a:pt x="444" y="1105"/>
                  </a:lnTo>
                  <a:lnTo>
                    <a:pt x="444" y="1070"/>
                  </a:lnTo>
                  <a:lnTo>
                    <a:pt x="444" y="1034"/>
                  </a:lnTo>
                  <a:lnTo>
                    <a:pt x="444" y="999"/>
                  </a:lnTo>
                  <a:lnTo>
                    <a:pt x="444" y="964"/>
                  </a:lnTo>
                  <a:lnTo>
                    <a:pt x="444" y="929"/>
                  </a:lnTo>
                  <a:lnTo>
                    <a:pt x="444" y="893"/>
                  </a:lnTo>
                  <a:lnTo>
                    <a:pt x="408" y="870"/>
                  </a:lnTo>
                  <a:lnTo>
                    <a:pt x="372" y="870"/>
                  </a:lnTo>
                  <a:lnTo>
                    <a:pt x="336" y="870"/>
                  </a:lnTo>
                  <a:lnTo>
                    <a:pt x="336" y="905"/>
                  </a:lnTo>
                  <a:lnTo>
                    <a:pt x="336" y="940"/>
                  </a:lnTo>
                  <a:lnTo>
                    <a:pt x="300" y="964"/>
                  </a:lnTo>
                  <a:lnTo>
                    <a:pt x="264" y="987"/>
                  </a:lnTo>
                  <a:lnTo>
                    <a:pt x="228" y="987"/>
                  </a:lnTo>
                  <a:lnTo>
                    <a:pt x="192" y="987"/>
                  </a:lnTo>
                  <a:lnTo>
                    <a:pt x="156" y="987"/>
                  </a:lnTo>
                  <a:lnTo>
                    <a:pt x="120" y="976"/>
                  </a:lnTo>
                  <a:lnTo>
                    <a:pt x="84" y="964"/>
                  </a:lnTo>
                  <a:lnTo>
                    <a:pt x="60" y="929"/>
                  </a:lnTo>
                  <a:lnTo>
                    <a:pt x="36" y="893"/>
                  </a:lnTo>
                  <a:lnTo>
                    <a:pt x="12" y="858"/>
                  </a:lnTo>
                  <a:lnTo>
                    <a:pt x="0" y="823"/>
                  </a:lnTo>
                  <a:lnTo>
                    <a:pt x="0" y="788"/>
                  </a:lnTo>
                  <a:lnTo>
                    <a:pt x="0" y="752"/>
                  </a:lnTo>
                  <a:lnTo>
                    <a:pt x="24" y="717"/>
                  </a:lnTo>
                  <a:lnTo>
                    <a:pt x="60" y="694"/>
                  </a:lnTo>
                  <a:lnTo>
                    <a:pt x="96" y="670"/>
                  </a:lnTo>
                  <a:lnTo>
                    <a:pt x="132" y="658"/>
                  </a:lnTo>
                  <a:lnTo>
                    <a:pt x="180" y="658"/>
                  </a:lnTo>
                  <a:lnTo>
                    <a:pt x="216" y="658"/>
                  </a:lnTo>
                  <a:lnTo>
                    <a:pt x="252" y="670"/>
                  </a:lnTo>
                  <a:lnTo>
                    <a:pt x="288" y="682"/>
                  </a:lnTo>
                  <a:lnTo>
                    <a:pt x="312" y="717"/>
                  </a:lnTo>
                  <a:lnTo>
                    <a:pt x="324" y="752"/>
                  </a:lnTo>
                  <a:lnTo>
                    <a:pt x="360" y="752"/>
                  </a:lnTo>
                  <a:lnTo>
                    <a:pt x="396" y="752"/>
                  </a:lnTo>
                  <a:lnTo>
                    <a:pt x="432" y="752"/>
                  </a:lnTo>
                  <a:lnTo>
                    <a:pt x="432" y="717"/>
                  </a:lnTo>
                  <a:lnTo>
                    <a:pt x="444" y="682"/>
                  </a:lnTo>
                  <a:lnTo>
                    <a:pt x="444" y="647"/>
                  </a:lnTo>
                  <a:lnTo>
                    <a:pt x="444" y="600"/>
                  </a:lnTo>
                  <a:lnTo>
                    <a:pt x="444" y="564"/>
                  </a:lnTo>
                  <a:lnTo>
                    <a:pt x="444" y="529"/>
                  </a:lnTo>
                  <a:lnTo>
                    <a:pt x="444" y="494"/>
                  </a:lnTo>
                  <a:lnTo>
                    <a:pt x="444" y="458"/>
                  </a:lnTo>
                  <a:lnTo>
                    <a:pt x="444" y="423"/>
                  </a:lnTo>
                  <a:lnTo>
                    <a:pt x="444" y="376"/>
                  </a:lnTo>
                  <a:lnTo>
                    <a:pt x="444" y="341"/>
                  </a:lnTo>
                  <a:lnTo>
                    <a:pt x="444" y="306"/>
                  </a:lnTo>
                  <a:lnTo>
                    <a:pt x="432" y="259"/>
                  </a:lnTo>
                  <a:lnTo>
                    <a:pt x="432" y="223"/>
                  </a:lnTo>
                  <a:lnTo>
                    <a:pt x="432" y="188"/>
                  </a:lnTo>
                  <a:lnTo>
                    <a:pt x="432" y="153"/>
                  </a:lnTo>
                  <a:lnTo>
                    <a:pt x="432" y="118"/>
                  </a:lnTo>
                  <a:lnTo>
                    <a:pt x="432" y="82"/>
                  </a:lnTo>
                  <a:lnTo>
                    <a:pt x="432" y="47"/>
                  </a:lnTo>
                  <a:lnTo>
                    <a:pt x="432" y="12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Rectangle 35"/>
            <p:cNvSpPr>
              <a:spLocks noChangeArrowheads="1"/>
            </p:cNvSpPr>
            <p:nvPr/>
          </p:nvSpPr>
          <p:spPr bwMode="auto">
            <a:xfrm>
              <a:off x="4599" y="2583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sz="2400" b="1"/>
            </a:p>
          </p:txBody>
        </p:sp>
        <p:sp>
          <p:nvSpPr>
            <p:cNvPr id="41010" name="Line 36"/>
            <p:cNvSpPr>
              <a:spLocks noChangeShapeType="1"/>
            </p:cNvSpPr>
            <p:nvPr/>
          </p:nvSpPr>
          <p:spPr bwMode="auto">
            <a:xfrm>
              <a:off x="4656" y="2896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Line 37"/>
            <p:cNvSpPr>
              <a:spLocks noChangeShapeType="1"/>
            </p:cNvSpPr>
            <p:nvPr/>
          </p:nvSpPr>
          <p:spPr bwMode="auto">
            <a:xfrm>
              <a:off x="4992" y="2896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Line 38"/>
            <p:cNvSpPr>
              <a:spLocks noChangeShapeType="1"/>
            </p:cNvSpPr>
            <p:nvPr/>
          </p:nvSpPr>
          <p:spPr bwMode="auto">
            <a:xfrm>
              <a:off x="5328" y="2896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Rectangle 39"/>
            <p:cNvSpPr>
              <a:spLocks noChangeArrowheads="1"/>
            </p:cNvSpPr>
            <p:nvPr/>
          </p:nvSpPr>
          <p:spPr bwMode="auto">
            <a:xfrm>
              <a:off x="4503" y="2938"/>
              <a:ext cx="2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G</a:t>
              </a:r>
            </a:p>
          </p:txBody>
        </p:sp>
        <p:sp>
          <p:nvSpPr>
            <p:cNvPr id="41014" name="Oval 40"/>
            <p:cNvSpPr>
              <a:spLocks noChangeArrowheads="1"/>
            </p:cNvSpPr>
            <p:nvPr/>
          </p:nvSpPr>
          <p:spPr bwMode="auto">
            <a:xfrm>
              <a:off x="4864" y="736"/>
              <a:ext cx="544" cy="496"/>
            </a:xfrm>
            <a:prstGeom prst="ellipse">
              <a:avLst/>
            </a:prstGeom>
            <a:solidFill>
              <a:srgbClr val="CC66FF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015" name="Rectangle 41"/>
            <p:cNvSpPr>
              <a:spLocks noChangeArrowheads="1"/>
            </p:cNvSpPr>
            <p:nvPr/>
          </p:nvSpPr>
          <p:spPr bwMode="auto">
            <a:xfrm>
              <a:off x="4887" y="826"/>
              <a:ext cx="48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aa2</a:t>
              </a:r>
            </a:p>
          </p:txBody>
        </p:sp>
        <p:sp>
          <p:nvSpPr>
            <p:cNvPr id="41016" name="Rectangle 42"/>
            <p:cNvSpPr>
              <a:spLocks noChangeArrowheads="1"/>
            </p:cNvSpPr>
            <p:nvPr/>
          </p:nvSpPr>
          <p:spPr bwMode="auto">
            <a:xfrm>
              <a:off x="4839" y="293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1017" name="Rectangle 43"/>
            <p:cNvSpPr>
              <a:spLocks noChangeArrowheads="1"/>
            </p:cNvSpPr>
            <p:nvPr/>
          </p:nvSpPr>
          <p:spPr bwMode="auto">
            <a:xfrm>
              <a:off x="5175" y="293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U</a:t>
              </a:r>
            </a:p>
          </p:txBody>
        </p:sp>
        <p:sp>
          <p:nvSpPr>
            <p:cNvPr id="41018" name="Line 44"/>
            <p:cNvSpPr>
              <a:spLocks noChangeShapeType="1"/>
            </p:cNvSpPr>
            <p:nvPr/>
          </p:nvSpPr>
          <p:spPr bwMode="auto">
            <a:xfrm flipH="1">
              <a:off x="3200" y="2272"/>
              <a:ext cx="152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9" name="Line 45"/>
          <p:cNvSpPr>
            <a:spLocks noChangeShapeType="1"/>
          </p:cNvSpPr>
          <p:nvPr/>
        </p:nvSpPr>
        <p:spPr bwMode="auto">
          <a:xfrm>
            <a:off x="83820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Rectangle 46"/>
          <p:cNvSpPr>
            <a:spLocks noChangeArrowheads="1"/>
          </p:cNvSpPr>
          <p:nvPr/>
        </p:nvSpPr>
        <p:spPr bwMode="auto">
          <a:xfrm>
            <a:off x="8443913" y="5426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0991" name="Line 47"/>
          <p:cNvSpPr>
            <a:spLocks noChangeShapeType="1"/>
          </p:cNvSpPr>
          <p:nvPr/>
        </p:nvSpPr>
        <p:spPr bwMode="auto">
          <a:xfrm>
            <a:off x="89154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209800" y="1549400"/>
            <a:ext cx="1651000" cy="3935413"/>
            <a:chOff x="1392" y="976"/>
            <a:chExt cx="1040" cy="2479"/>
          </a:xfrm>
        </p:grpSpPr>
        <p:sp>
          <p:nvSpPr>
            <p:cNvPr id="40994" name="Rectangle 49"/>
            <p:cNvSpPr>
              <a:spLocks noChangeArrowheads="1"/>
            </p:cNvSpPr>
            <p:nvPr/>
          </p:nvSpPr>
          <p:spPr bwMode="auto">
            <a:xfrm>
              <a:off x="1670" y="1679"/>
              <a:ext cx="644" cy="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995" name="Freeform 50"/>
            <p:cNvSpPr>
              <a:spLocks/>
            </p:cNvSpPr>
            <p:nvPr/>
          </p:nvSpPr>
          <p:spPr bwMode="auto">
            <a:xfrm>
              <a:off x="1392" y="1392"/>
              <a:ext cx="1021" cy="1681"/>
            </a:xfrm>
            <a:custGeom>
              <a:avLst/>
              <a:gdLst>
                <a:gd name="T0" fmla="*/ 600 w 1021"/>
                <a:gd name="T1" fmla="*/ 80 h 1681"/>
                <a:gd name="T2" fmla="*/ 600 w 1021"/>
                <a:gd name="T3" fmla="*/ 194 h 1681"/>
                <a:gd name="T4" fmla="*/ 588 w 1021"/>
                <a:gd name="T5" fmla="*/ 309 h 1681"/>
                <a:gd name="T6" fmla="*/ 588 w 1021"/>
                <a:gd name="T7" fmla="*/ 411 h 1681"/>
                <a:gd name="T8" fmla="*/ 588 w 1021"/>
                <a:gd name="T9" fmla="*/ 514 h 1681"/>
                <a:gd name="T10" fmla="*/ 588 w 1021"/>
                <a:gd name="T11" fmla="*/ 629 h 1681"/>
                <a:gd name="T12" fmla="*/ 660 w 1021"/>
                <a:gd name="T13" fmla="*/ 674 h 1681"/>
                <a:gd name="T14" fmla="*/ 684 w 1021"/>
                <a:gd name="T15" fmla="*/ 571 h 1681"/>
                <a:gd name="T16" fmla="*/ 792 w 1021"/>
                <a:gd name="T17" fmla="*/ 526 h 1681"/>
                <a:gd name="T18" fmla="*/ 912 w 1021"/>
                <a:gd name="T19" fmla="*/ 537 h 1681"/>
                <a:gd name="T20" fmla="*/ 996 w 1021"/>
                <a:gd name="T21" fmla="*/ 629 h 1681"/>
                <a:gd name="T22" fmla="*/ 1020 w 1021"/>
                <a:gd name="T23" fmla="*/ 731 h 1681"/>
                <a:gd name="T24" fmla="*/ 996 w 1021"/>
                <a:gd name="T25" fmla="*/ 846 h 1681"/>
                <a:gd name="T26" fmla="*/ 888 w 1021"/>
                <a:gd name="T27" fmla="*/ 926 h 1681"/>
                <a:gd name="T28" fmla="*/ 780 w 1021"/>
                <a:gd name="T29" fmla="*/ 914 h 1681"/>
                <a:gd name="T30" fmla="*/ 696 w 1021"/>
                <a:gd name="T31" fmla="*/ 823 h 1681"/>
                <a:gd name="T32" fmla="*/ 588 w 1021"/>
                <a:gd name="T33" fmla="*/ 800 h 1681"/>
                <a:gd name="T34" fmla="*/ 600 w 1021"/>
                <a:gd name="T35" fmla="*/ 903 h 1681"/>
                <a:gd name="T36" fmla="*/ 624 w 1021"/>
                <a:gd name="T37" fmla="*/ 1006 h 1681"/>
                <a:gd name="T38" fmla="*/ 624 w 1021"/>
                <a:gd name="T39" fmla="*/ 1166 h 1681"/>
                <a:gd name="T40" fmla="*/ 624 w 1021"/>
                <a:gd name="T41" fmla="*/ 1349 h 1681"/>
                <a:gd name="T42" fmla="*/ 732 w 1021"/>
                <a:gd name="T43" fmla="*/ 1337 h 1681"/>
                <a:gd name="T44" fmla="*/ 852 w 1021"/>
                <a:gd name="T45" fmla="*/ 1360 h 1681"/>
                <a:gd name="T46" fmla="*/ 960 w 1021"/>
                <a:gd name="T47" fmla="*/ 1417 h 1681"/>
                <a:gd name="T48" fmla="*/ 996 w 1021"/>
                <a:gd name="T49" fmla="*/ 1520 h 1681"/>
                <a:gd name="T50" fmla="*/ 960 w 1021"/>
                <a:gd name="T51" fmla="*/ 1623 h 1681"/>
                <a:gd name="T52" fmla="*/ 852 w 1021"/>
                <a:gd name="T53" fmla="*/ 1657 h 1681"/>
                <a:gd name="T54" fmla="*/ 732 w 1021"/>
                <a:gd name="T55" fmla="*/ 1669 h 1681"/>
                <a:gd name="T56" fmla="*/ 624 w 1021"/>
                <a:gd name="T57" fmla="*/ 1680 h 1681"/>
                <a:gd name="T58" fmla="*/ 516 w 1021"/>
                <a:gd name="T59" fmla="*/ 1680 h 1681"/>
                <a:gd name="T60" fmla="*/ 408 w 1021"/>
                <a:gd name="T61" fmla="*/ 1680 h 1681"/>
                <a:gd name="T62" fmla="*/ 300 w 1021"/>
                <a:gd name="T63" fmla="*/ 1669 h 1681"/>
                <a:gd name="T64" fmla="*/ 192 w 1021"/>
                <a:gd name="T65" fmla="*/ 1646 h 1681"/>
                <a:gd name="T66" fmla="*/ 96 w 1021"/>
                <a:gd name="T67" fmla="*/ 1589 h 1681"/>
                <a:gd name="T68" fmla="*/ 48 w 1021"/>
                <a:gd name="T69" fmla="*/ 1486 h 1681"/>
                <a:gd name="T70" fmla="*/ 132 w 1021"/>
                <a:gd name="T71" fmla="*/ 1394 h 1681"/>
                <a:gd name="T72" fmla="*/ 252 w 1021"/>
                <a:gd name="T73" fmla="*/ 1349 h 1681"/>
                <a:gd name="T74" fmla="*/ 372 w 1021"/>
                <a:gd name="T75" fmla="*/ 1349 h 1681"/>
                <a:gd name="T76" fmla="*/ 456 w 1021"/>
                <a:gd name="T77" fmla="*/ 1314 h 1681"/>
                <a:gd name="T78" fmla="*/ 456 w 1021"/>
                <a:gd name="T79" fmla="*/ 1211 h 1681"/>
                <a:gd name="T80" fmla="*/ 444 w 1021"/>
                <a:gd name="T81" fmla="*/ 1109 h 1681"/>
                <a:gd name="T82" fmla="*/ 444 w 1021"/>
                <a:gd name="T83" fmla="*/ 1006 h 1681"/>
                <a:gd name="T84" fmla="*/ 444 w 1021"/>
                <a:gd name="T85" fmla="*/ 903 h 1681"/>
                <a:gd name="T86" fmla="*/ 372 w 1021"/>
                <a:gd name="T87" fmla="*/ 846 h 1681"/>
                <a:gd name="T88" fmla="*/ 336 w 1021"/>
                <a:gd name="T89" fmla="*/ 914 h 1681"/>
                <a:gd name="T90" fmla="*/ 228 w 1021"/>
                <a:gd name="T91" fmla="*/ 960 h 1681"/>
                <a:gd name="T92" fmla="*/ 120 w 1021"/>
                <a:gd name="T93" fmla="*/ 949 h 1681"/>
                <a:gd name="T94" fmla="*/ 36 w 1021"/>
                <a:gd name="T95" fmla="*/ 869 h 1681"/>
                <a:gd name="T96" fmla="*/ 0 w 1021"/>
                <a:gd name="T97" fmla="*/ 766 h 1681"/>
                <a:gd name="T98" fmla="*/ 60 w 1021"/>
                <a:gd name="T99" fmla="*/ 674 h 1681"/>
                <a:gd name="T100" fmla="*/ 180 w 1021"/>
                <a:gd name="T101" fmla="*/ 640 h 1681"/>
                <a:gd name="T102" fmla="*/ 288 w 1021"/>
                <a:gd name="T103" fmla="*/ 663 h 1681"/>
                <a:gd name="T104" fmla="*/ 360 w 1021"/>
                <a:gd name="T105" fmla="*/ 731 h 1681"/>
                <a:gd name="T106" fmla="*/ 432 w 1021"/>
                <a:gd name="T107" fmla="*/ 697 h 1681"/>
                <a:gd name="T108" fmla="*/ 444 w 1021"/>
                <a:gd name="T109" fmla="*/ 583 h 1681"/>
                <a:gd name="T110" fmla="*/ 444 w 1021"/>
                <a:gd name="T111" fmla="*/ 480 h 1681"/>
                <a:gd name="T112" fmla="*/ 444 w 1021"/>
                <a:gd name="T113" fmla="*/ 366 h 1681"/>
                <a:gd name="T114" fmla="*/ 432 w 1021"/>
                <a:gd name="T115" fmla="*/ 251 h 1681"/>
                <a:gd name="T116" fmla="*/ 432 w 1021"/>
                <a:gd name="T117" fmla="*/ 149 h 1681"/>
                <a:gd name="T118" fmla="*/ 432 w 1021"/>
                <a:gd name="T119" fmla="*/ 46 h 16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1"/>
                <a:gd name="T181" fmla="*/ 0 h 1681"/>
                <a:gd name="T182" fmla="*/ 1021 w 1021"/>
                <a:gd name="T183" fmla="*/ 1681 h 16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1" h="1681">
                  <a:moveTo>
                    <a:pt x="624" y="0"/>
                  </a:moveTo>
                  <a:lnTo>
                    <a:pt x="624" y="34"/>
                  </a:lnTo>
                  <a:lnTo>
                    <a:pt x="600" y="80"/>
                  </a:lnTo>
                  <a:lnTo>
                    <a:pt x="600" y="126"/>
                  </a:lnTo>
                  <a:lnTo>
                    <a:pt x="600" y="160"/>
                  </a:lnTo>
                  <a:lnTo>
                    <a:pt x="600" y="194"/>
                  </a:lnTo>
                  <a:lnTo>
                    <a:pt x="600" y="229"/>
                  </a:lnTo>
                  <a:lnTo>
                    <a:pt x="588" y="263"/>
                  </a:lnTo>
                  <a:lnTo>
                    <a:pt x="588" y="309"/>
                  </a:lnTo>
                  <a:lnTo>
                    <a:pt x="588" y="343"/>
                  </a:lnTo>
                  <a:lnTo>
                    <a:pt x="588" y="377"/>
                  </a:lnTo>
                  <a:lnTo>
                    <a:pt x="588" y="411"/>
                  </a:lnTo>
                  <a:lnTo>
                    <a:pt x="588" y="446"/>
                  </a:lnTo>
                  <a:lnTo>
                    <a:pt x="588" y="480"/>
                  </a:lnTo>
                  <a:lnTo>
                    <a:pt x="588" y="514"/>
                  </a:lnTo>
                  <a:lnTo>
                    <a:pt x="588" y="549"/>
                  </a:lnTo>
                  <a:lnTo>
                    <a:pt x="588" y="583"/>
                  </a:lnTo>
                  <a:lnTo>
                    <a:pt x="588" y="629"/>
                  </a:lnTo>
                  <a:lnTo>
                    <a:pt x="588" y="663"/>
                  </a:lnTo>
                  <a:lnTo>
                    <a:pt x="624" y="663"/>
                  </a:lnTo>
                  <a:lnTo>
                    <a:pt x="660" y="674"/>
                  </a:lnTo>
                  <a:lnTo>
                    <a:pt x="672" y="640"/>
                  </a:lnTo>
                  <a:lnTo>
                    <a:pt x="672" y="606"/>
                  </a:lnTo>
                  <a:lnTo>
                    <a:pt x="684" y="571"/>
                  </a:lnTo>
                  <a:lnTo>
                    <a:pt x="720" y="549"/>
                  </a:lnTo>
                  <a:lnTo>
                    <a:pt x="756" y="526"/>
                  </a:lnTo>
                  <a:lnTo>
                    <a:pt x="792" y="526"/>
                  </a:lnTo>
                  <a:lnTo>
                    <a:pt x="828" y="514"/>
                  </a:lnTo>
                  <a:lnTo>
                    <a:pt x="876" y="526"/>
                  </a:lnTo>
                  <a:lnTo>
                    <a:pt x="912" y="537"/>
                  </a:lnTo>
                  <a:lnTo>
                    <a:pt x="948" y="560"/>
                  </a:lnTo>
                  <a:lnTo>
                    <a:pt x="972" y="594"/>
                  </a:lnTo>
                  <a:lnTo>
                    <a:pt x="996" y="629"/>
                  </a:lnTo>
                  <a:lnTo>
                    <a:pt x="1008" y="663"/>
                  </a:lnTo>
                  <a:lnTo>
                    <a:pt x="1020" y="697"/>
                  </a:lnTo>
                  <a:lnTo>
                    <a:pt x="1020" y="731"/>
                  </a:lnTo>
                  <a:lnTo>
                    <a:pt x="1020" y="766"/>
                  </a:lnTo>
                  <a:lnTo>
                    <a:pt x="1008" y="811"/>
                  </a:lnTo>
                  <a:lnTo>
                    <a:pt x="996" y="846"/>
                  </a:lnTo>
                  <a:lnTo>
                    <a:pt x="960" y="880"/>
                  </a:lnTo>
                  <a:lnTo>
                    <a:pt x="924" y="903"/>
                  </a:lnTo>
                  <a:lnTo>
                    <a:pt x="888" y="926"/>
                  </a:lnTo>
                  <a:lnTo>
                    <a:pt x="852" y="926"/>
                  </a:lnTo>
                  <a:lnTo>
                    <a:pt x="816" y="926"/>
                  </a:lnTo>
                  <a:lnTo>
                    <a:pt x="780" y="914"/>
                  </a:lnTo>
                  <a:lnTo>
                    <a:pt x="732" y="891"/>
                  </a:lnTo>
                  <a:lnTo>
                    <a:pt x="708" y="857"/>
                  </a:lnTo>
                  <a:lnTo>
                    <a:pt x="696" y="823"/>
                  </a:lnTo>
                  <a:lnTo>
                    <a:pt x="660" y="800"/>
                  </a:lnTo>
                  <a:lnTo>
                    <a:pt x="624" y="800"/>
                  </a:lnTo>
                  <a:lnTo>
                    <a:pt x="588" y="800"/>
                  </a:lnTo>
                  <a:lnTo>
                    <a:pt x="588" y="834"/>
                  </a:lnTo>
                  <a:lnTo>
                    <a:pt x="588" y="869"/>
                  </a:lnTo>
                  <a:lnTo>
                    <a:pt x="600" y="903"/>
                  </a:lnTo>
                  <a:lnTo>
                    <a:pt x="612" y="937"/>
                  </a:lnTo>
                  <a:lnTo>
                    <a:pt x="612" y="971"/>
                  </a:lnTo>
                  <a:lnTo>
                    <a:pt x="624" y="1006"/>
                  </a:lnTo>
                  <a:lnTo>
                    <a:pt x="624" y="1040"/>
                  </a:lnTo>
                  <a:lnTo>
                    <a:pt x="624" y="1074"/>
                  </a:lnTo>
                  <a:lnTo>
                    <a:pt x="624" y="1166"/>
                  </a:lnTo>
                  <a:lnTo>
                    <a:pt x="624" y="1234"/>
                  </a:lnTo>
                  <a:lnTo>
                    <a:pt x="624" y="1303"/>
                  </a:lnTo>
                  <a:lnTo>
                    <a:pt x="624" y="1349"/>
                  </a:lnTo>
                  <a:lnTo>
                    <a:pt x="660" y="1337"/>
                  </a:lnTo>
                  <a:lnTo>
                    <a:pt x="696" y="1337"/>
                  </a:lnTo>
                  <a:lnTo>
                    <a:pt x="732" y="1337"/>
                  </a:lnTo>
                  <a:lnTo>
                    <a:pt x="780" y="1337"/>
                  </a:lnTo>
                  <a:lnTo>
                    <a:pt x="816" y="1349"/>
                  </a:lnTo>
                  <a:lnTo>
                    <a:pt x="852" y="1360"/>
                  </a:lnTo>
                  <a:lnTo>
                    <a:pt x="888" y="1371"/>
                  </a:lnTo>
                  <a:lnTo>
                    <a:pt x="924" y="1383"/>
                  </a:lnTo>
                  <a:lnTo>
                    <a:pt x="960" y="1417"/>
                  </a:lnTo>
                  <a:lnTo>
                    <a:pt x="972" y="1451"/>
                  </a:lnTo>
                  <a:lnTo>
                    <a:pt x="996" y="1486"/>
                  </a:lnTo>
                  <a:lnTo>
                    <a:pt x="996" y="1520"/>
                  </a:lnTo>
                  <a:lnTo>
                    <a:pt x="996" y="1554"/>
                  </a:lnTo>
                  <a:lnTo>
                    <a:pt x="984" y="1589"/>
                  </a:lnTo>
                  <a:lnTo>
                    <a:pt x="960" y="1623"/>
                  </a:lnTo>
                  <a:lnTo>
                    <a:pt x="924" y="1646"/>
                  </a:lnTo>
                  <a:lnTo>
                    <a:pt x="888" y="1657"/>
                  </a:lnTo>
                  <a:lnTo>
                    <a:pt x="852" y="1657"/>
                  </a:lnTo>
                  <a:lnTo>
                    <a:pt x="804" y="1657"/>
                  </a:lnTo>
                  <a:lnTo>
                    <a:pt x="768" y="1669"/>
                  </a:lnTo>
                  <a:lnTo>
                    <a:pt x="732" y="1669"/>
                  </a:lnTo>
                  <a:lnTo>
                    <a:pt x="696" y="1669"/>
                  </a:lnTo>
                  <a:lnTo>
                    <a:pt x="660" y="1680"/>
                  </a:lnTo>
                  <a:lnTo>
                    <a:pt x="624" y="1680"/>
                  </a:lnTo>
                  <a:lnTo>
                    <a:pt x="588" y="1680"/>
                  </a:lnTo>
                  <a:lnTo>
                    <a:pt x="552" y="1680"/>
                  </a:lnTo>
                  <a:lnTo>
                    <a:pt x="516" y="1680"/>
                  </a:lnTo>
                  <a:lnTo>
                    <a:pt x="480" y="1680"/>
                  </a:lnTo>
                  <a:lnTo>
                    <a:pt x="444" y="1680"/>
                  </a:lnTo>
                  <a:lnTo>
                    <a:pt x="408" y="1680"/>
                  </a:lnTo>
                  <a:lnTo>
                    <a:pt x="372" y="1680"/>
                  </a:lnTo>
                  <a:lnTo>
                    <a:pt x="336" y="1669"/>
                  </a:lnTo>
                  <a:lnTo>
                    <a:pt x="300" y="1669"/>
                  </a:lnTo>
                  <a:lnTo>
                    <a:pt x="264" y="1669"/>
                  </a:lnTo>
                  <a:lnTo>
                    <a:pt x="228" y="1657"/>
                  </a:lnTo>
                  <a:lnTo>
                    <a:pt x="192" y="1646"/>
                  </a:lnTo>
                  <a:lnTo>
                    <a:pt x="156" y="1634"/>
                  </a:lnTo>
                  <a:lnTo>
                    <a:pt x="120" y="1623"/>
                  </a:lnTo>
                  <a:lnTo>
                    <a:pt x="96" y="1589"/>
                  </a:lnTo>
                  <a:lnTo>
                    <a:pt x="72" y="1554"/>
                  </a:lnTo>
                  <a:lnTo>
                    <a:pt x="48" y="1520"/>
                  </a:lnTo>
                  <a:lnTo>
                    <a:pt x="48" y="1486"/>
                  </a:lnTo>
                  <a:lnTo>
                    <a:pt x="60" y="1451"/>
                  </a:lnTo>
                  <a:lnTo>
                    <a:pt x="84" y="1417"/>
                  </a:lnTo>
                  <a:lnTo>
                    <a:pt x="132" y="1394"/>
                  </a:lnTo>
                  <a:lnTo>
                    <a:pt x="168" y="1371"/>
                  </a:lnTo>
                  <a:lnTo>
                    <a:pt x="204" y="1360"/>
                  </a:lnTo>
                  <a:lnTo>
                    <a:pt x="252" y="1349"/>
                  </a:lnTo>
                  <a:lnTo>
                    <a:pt x="288" y="1349"/>
                  </a:lnTo>
                  <a:lnTo>
                    <a:pt x="336" y="1349"/>
                  </a:lnTo>
                  <a:lnTo>
                    <a:pt x="372" y="1349"/>
                  </a:lnTo>
                  <a:lnTo>
                    <a:pt x="408" y="1349"/>
                  </a:lnTo>
                  <a:lnTo>
                    <a:pt x="444" y="1349"/>
                  </a:lnTo>
                  <a:lnTo>
                    <a:pt x="456" y="1314"/>
                  </a:lnTo>
                  <a:lnTo>
                    <a:pt x="456" y="1280"/>
                  </a:lnTo>
                  <a:lnTo>
                    <a:pt x="456" y="1246"/>
                  </a:lnTo>
                  <a:lnTo>
                    <a:pt x="456" y="1211"/>
                  </a:lnTo>
                  <a:lnTo>
                    <a:pt x="456" y="1177"/>
                  </a:lnTo>
                  <a:lnTo>
                    <a:pt x="456" y="1143"/>
                  </a:lnTo>
                  <a:lnTo>
                    <a:pt x="444" y="1109"/>
                  </a:lnTo>
                  <a:lnTo>
                    <a:pt x="444" y="1074"/>
                  </a:lnTo>
                  <a:lnTo>
                    <a:pt x="444" y="1040"/>
                  </a:lnTo>
                  <a:lnTo>
                    <a:pt x="444" y="1006"/>
                  </a:lnTo>
                  <a:lnTo>
                    <a:pt x="444" y="971"/>
                  </a:lnTo>
                  <a:lnTo>
                    <a:pt x="444" y="937"/>
                  </a:lnTo>
                  <a:lnTo>
                    <a:pt x="444" y="903"/>
                  </a:lnTo>
                  <a:lnTo>
                    <a:pt x="444" y="869"/>
                  </a:lnTo>
                  <a:lnTo>
                    <a:pt x="408" y="846"/>
                  </a:lnTo>
                  <a:lnTo>
                    <a:pt x="372" y="846"/>
                  </a:lnTo>
                  <a:lnTo>
                    <a:pt x="336" y="846"/>
                  </a:lnTo>
                  <a:lnTo>
                    <a:pt x="336" y="880"/>
                  </a:lnTo>
                  <a:lnTo>
                    <a:pt x="336" y="914"/>
                  </a:lnTo>
                  <a:lnTo>
                    <a:pt x="300" y="937"/>
                  </a:lnTo>
                  <a:lnTo>
                    <a:pt x="264" y="960"/>
                  </a:lnTo>
                  <a:lnTo>
                    <a:pt x="228" y="960"/>
                  </a:lnTo>
                  <a:lnTo>
                    <a:pt x="192" y="960"/>
                  </a:lnTo>
                  <a:lnTo>
                    <a:pt x="156" y="960"/>
                  </a:lnTo>
                  <a:lnTo>
                    <a:pt x="120" y="949"/>
                  </a:lnTo>
                  <a:lnTo>
                    <a:pt x="84" y="937"/>
                  </a:lnTo>
                  <a:lnTo>
                    <a:pt x="60" y="903"/>
                  </a:lnTo>
                  <a:lnTo>
                    <a:pt x="36" y="869"/>
                  </a:lnTo>
                  <a:lnTo>
                    <a:pt x="12" y="834"/>
                  </a:lnTo>
                  <a:lnTo>
                    <a:pt x="0" y="800"/>
                  </a:lnTo>
                  <a:lnTo>
                    <a:pt x="0" y="766"/>
                  </a:lnTo>
                  <a:lnTo>
                    <a:pt x="0" y="731"/>
                  </a:lnTo>
                  <a:lnTo>
                    <a:pt x="24" y="697"/>
                  </a:lnTo>
                  <a:lnTo>
                    <a:pt x="60" y="674"/>
                  </a:lnTo>
                  <a:lnTo>
                    <a:pt x="96" y="651"/>
                  </a:lnTo>
                  <a:lnTo>
                    <a:pt x="132" y="640"/>
                  </a:lnTo>
                  <a:lnTo>
                    <a:pt x="180" y="640"/>
                  </a:lnTo>
                  <a:lnTo>
                    <a:pt x="216" y="640"/>
                  </a:lnTo>
                  <a:lnTo>
                    <a:pt x="252" y="651"/>
                  </a:lnTo>
                  <a:lnTo>
                    <a:pt x="288" y="663"/>
                  </a:lnTo>
                  <a:lnTo>
                    <a:pt x="312" y="697"/>
                  </a:lnTo>
                  <a:lnTo>
                    <a:pt x="324" y="731"/>
                  </a:lnTo>
                  <a:lnTo>
                    <a:pt x="360" y="731"/>
                  </a:lnTo>
                  <a:lnTo>
                    <a:pt x="396" y="731"/>
                  </a:lnTo>
                  <a:lnTo>
                    <a:pt x="432" y="731"/>
                  </a:lnTo>
                  <a:lnTo>
                    <a:pt x="432" y="697"/>
                  </a:lnTo>
                  <a:lnTo>
                    <a:pt x="444" y="663"/>
                  </a:lnTo>
                  <a:lnTo>
                    <a:pt x="444" y="629"/>
                  </a:lnTo>
                  <a:lnTo>
                    <a:pt x="444" y="583"/>
                  </a:lnTo>
                  <a:lnTo>
                    <a:pt x="444" y="549"/>
                  </a:lnTo>
                  <a:lnTo>
                    <a:pt x="444" y="514"/>
                  </a:lnTo>
                  <a:lnTo>
                    <a:pt x="444" y="480"/>
                  </a:lnTo>
                  <a:lnTo>
                    <a:pt x="444" y="446"/>
                  </a:lnTo>
                  <a:lnTo>
                    <a:pt x="444" y="411"/>
                  </a:lnTo>
                  <a:lnTo>
                    <a:pt x="444" y="366"/>
                  </a:lnTo>
                  <a:lnTo>
                    <a:pt x="444" y="331"/>
                  </a:lnTo>
                  <a:lnTo>
                    <a:pt x="444" y="297"/>
                  </a:lnTo>
                  <a:lnTo>
                    <a:pt x="432" y="251"/>
                  </a:lnTo>
                  <a:lnTo>
                    <a:pt x="432" y="217"/>
                  </a:lnTo>
                  <a:lnTo>
                    <a:pt x="432" y="183"/>
                  </a:lnTo>
                  <a:lnTo>
                    <a:pt x="432" y="149"/>
                  </a:lnTo>
                  <a:lnTo>
                    <a:pt x="432" y="114"/>
                  </a:lnTo>
                  <a:lnTo>
                    <a:pt x="432" y="80"/>
                  </a:lnTo>
                  <a:lnTo>
                    <a:pt x="432" y="46"/>
                  </a:lnTo>
                  <a:lnTo>
                    <a:pt x="432" y="11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Rectangle 51"/>
            <p:cNvSpPr>
              <a:spLocks noChangeArrowheads="1"/>
            </p:cNvSpPr>
            <p:nvPr/>
          </p:nvSpPr>
          <p:spPr bwMode="auto">
            <a:xfrm>
              <a:off x="1527" y="2775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sz="2400" b="1"/>
            </a:p>
          </p:txBody>
        </p:sp>
        <p:sp>
          <p:nvSpPr>
            <p:cNvPr id="40997" name="Rectangle 52"/>
            <p:cNvSpPr>
              <a:spLocks noChangeArrowheads="1"/>
            </p:cNvSpPr>
            <p:nvPr/>
          </p:nvSpPr>
          <p:spPr bwMode="auto">
            <a:xfrm>
              <a:off x="1431" y="313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U</a:t>
              </a:r>
            </a:p>
          </p:txBody>
        </p:sp>
        <p:sp>
          <p:nvSpPr>
            <p:cNvPr id="40998" name="Rectangle 53"/>
            <p:cNvSpPr>
              <a:spLocks noChangeArrowheads="1"/>
            </p:cNvSpPr>
            <p:nvPr/>
          </p:nvSpPr>
          <p:spPr bwMode="auto">
            <a:xfrm>
              <a:off x="1767" y="313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0999" name="Rectangle 54"/>
            <p:cNvSpPr>
              <a:spLocks noChangeArrowheads="1"/>
            </p:cNvSpPr>
            <p:nvPr/>
          </p:nvSpPr>
          <p:spPr bwMode="auto">
            <a:xfrm>
              <a:off x="2103" y="313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</a:p>
          </p:txBody>
        </p:sp>
        <p:sp>
          <p:nvSpPr>
            <p:cNvPr id="41000" name="Line 55"/>
            <p:cNvSpPr>
              <a:spLocks noChangeShapeType="1"/>
            </p:cNvSpPr>
            <p:nvPr/>
          </p:nvSpPr>
          <p:spPr bwMode="auto">
            <a:xfrm>
              <a:off x="1920" y="308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Line 56"/>
            <p:cNvSpPr>
              <a:spLocks noChangeShapeType="1"/>
            </p:cNvSpPr>
            <p:nvPr/>
          </p:nvSpPr>
          <p:spPr bwMode="auto">
            <a:xfrm>
              <a:off x="2256" y="308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Line 57"/>
            <p:cNvSpPr>
              <a:spLocks noChangeShapeType="1"/>
            </p:cNvSpPr>
            <p:nvPr/>
          </p:nvSpPr>
          <p:spPr bwMode="auto">
            <a:xfrm>
              <a:off x="1584" y="308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58"/>
            <p:cNvSpPr>
              <a:spLocks noChangeArrowheads="1"/>
            </p:cNvSpPr>
            <p:nvPr/>
          </p:nvSpPr>
          <p:spPr bwMode="auto">
            <a:xfrm>
              <a:off x="1888" y="976"/>
              <a:ext cx="544" cy="448"/>
            </a:xfrm>
            <a:prstGeom prst="rect">
              <a:avLst/>
            </a:prstGeom>
            <a:solidFill>
              <a:srgbClr val="99FF33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004" name="Rectangle 59"/>
            <p:cNvSpPr>
              <a:spLocks noChangeArrowheads="1"/>
            </p:cNvSpPr>
            <p:nvPr/>
          </p:nvSpPr>
          <p:spPr bwMode="auto">
            <a:xfrm>
              <a:off x="1911" y="1018"/>
              <a:ext cx="489" cy="325"/>
            </a:xfrm>
            <a:prstGeom prst="rect">
              <a:avLst/>
            </a:prstGeom>
            <a:solidFill>
              <a:srgbClr val="99FF33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aa1</a:t>
              </a:r>
            </a:p>
          </p:txBody>
        </p:sp>
        <p:sp>
          <p:nvSpPr>
            <p:cNvPr id="41005" name="Line 60"/>
            <p:cNvSpPr>
              <a:spLocks noChangeShapeType="1"/>
            </p:cNvSpPr>
            <p:nvPr/>
          </p:nvSpPr>
          <p:spPr bwMode="auto">
            <a:xfrm>
              <a:off x="1584" y="3376"/>
              <a:ext cx="0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Line 61"/>
            <p:cNvSpPr>
              <a:spLocks noChangeShapeType="1"/>
            </p:cNvSpPr>
            <p:nvPr/>
          </p:nvSpPr>
          <p:spPr bwMode="auto">
            <a:xfrm>
              <a:off x="2256" y="3376"/>
              <a:ext cx="0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Line 62"/>
            <p:cNvSpPr>
              <a:spLocks noChangeShapeType="1"/>
            </p:cNvSpPr>
            <p:nvPr/>
          </p:nvSpPr>
          <p:spPr bwMode="auto">
            <a:xfrm>
              <a:off x="1920" y="3376"/>
              <a:ext cx="0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3" name="Text Box 59"/>
          <p:cNvSpPr txBox="1">
            <a:spLocks noChangeArrowheads="1"/>
          </p:cNvSpPr>
          <p:nvPr/>
        </p:nvSpPr>
        <p:spPr bwMode="auto">
          <a:xfrm>
            <a:off x="762000" y="304800"/>
            <a:ext cx="7893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Let’s See Translation in Action!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9050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68275" y="2362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43011" name="Freeform 4"/>
          <p:cNvSpPr>
            <a:spLocks/>
          </p:cNvSpPr>
          <p:nvPr/>
        </p:nvSpPr>
        <p:spPr bwMode="auto">
          <a:xfrm>
            <a:off x="1444625" y="18288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Freeform 5"/>
          <p:cNvSpPr>
            <a:spLocks/>
          </p:cNvSpPr>
          <p:nvPr/>
        </p:nvSpPr>
        <p:spPr bwMode="auto">
          <a:xfrm>
            <a:off x="1539875" y="52959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2667000" y="2665413"/>
            <a:ext cx="10223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2251075" y="5435600"/>
            <a:ext cx="68072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22256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27590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3"/>
          <p:cNvSpPr>
            <a:spLocks noChangeShapeType="1"/>
          </p:cNvSpPr>
          <p:nvPr/>
        </p:nvSpPr>
        <p:spPr bwMode="auto">
          <a:xfrm>
            <a:off x="33686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4"/>
          <p:cNvSpPr>
            <a:spLocks noChangeShapeType="1"/>
          </p:cNvSpPr>
          <p:nvPr/>
        </p:nvSpPr>
        <p:spPr bwMode="auto">
          <a:xfrm>
            <a:off x="39782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22875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20" name="Rectangle 16"/>
          <p:cNvSpPr>
            <a:spLocks noChangeArrowheads="1"/>
          </p:cNvSpPr>
          <p:nvPr/>
        </p:nvSpPr>
        <p:spPr bwMode="auto">
          <a:xfrm>
            <a:off x="28209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21" name="Rectangle 17"/>
          <p:cNvSpPr>
            <a:spLocks noChangeArrowheads="1"/>
          </p:cNvSpPr>
          <p:nvPr/>
        </p:nvSpPr>
        <p:spPr bwMode="auto">
          <a:xfrm>
            <a:off x="3354388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3022" name="Line 18"/>
          <p:cNvSpPr>
            <a:spLocks noChangeShapeType="1"/>
          </p:cNvSpPr>
          <p:nvPr/>
        </p:nvSpPr>
        <p:spPr bwMode="auto">
          <a:xfrm>
            <a:off x="45878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57308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>
            <a:off x="51974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Rectangle 21"/>
          <p:cNvSpPr>
            <a:spLocks noChangeArrowheads="1"/>
          </p:cNvSpPr>
          <p:nvPr/>
        </p:nvSpPr>
        <p:spPr bwMode="auto">
          <a:xfrm>
            <a:off x="40401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26" name="Rectangle 22"/>
          <p:cNvSpPr>
            <a:spLocks noChangeArrowheads="1"/>
          </p:cNvSpPr>
          <p:nvPr/>
        </p:nvSpPr>
        <p:spPr bwMode="auto">
          <a:xfrm>
            <a:off x="46497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27" name="Rectangle 23"/>
          <p:cNvSpPr>
            <a:spLocks noChangeArrowheads="1"/>
          </p:cNvSpPr>
          <p:nvPr/>
        </p:nvSpPr>
        <p:spPr bwMode="auto">
          <a:xfrm>
            <a:off x="52593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28" name="Line 24"/>
          <p:cNvSpPr>
            <a:spLocks noChangeShapeType="1"/>
          </p:cNvSpPr>
          <p:nvPr/>
        </p:nvSpPr>
        <p:spPr bwMode="auto">
          <a:xfrm>
            <a:off x="73310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5"/>
          <p:cNvSpPr>
            <a:spLocks noChangeShapeType="1"/>
          </p:cNvSpPr>
          <p:nvPr/>
        </p:nvSpPr>
        <p:spPr bwMode="auto">
          <a:xfrm>
            <a:off x="67976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6"/>
          <p:cNvSpPr>
            <a:spLocks noChangeShapeType="1"/>
          </p:cNvSpPr>
          <p:nvPr/>
        </p:nvSpPr>
        <p:spPr bwMode="auto">
          <a:xfrm>
            <a:off x="62642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7"/>
          <p:cNvSpPr>
            <a:spLocks noChangeShapeType="1"/>
          </p:cNvSpPr>
          <p:nvPr/>
        </p:nvSpPr>
        <p:spPr bwMode="auto">
          <a:xfrm>
            <a:off x="78644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Rectangle 28"/>
          <p:cNvSpPr>
            <a:spLocks noChangeArrowheads="1"/>
          </p:cNvSpPr>
          <p:nvPr/>
        </p:nvSpPr>
        <p:spPr bwMode="auto">
          <a:xfrm>
            <a:off x="57927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33" name="Rectangle 29"/>
          <p:cNvSpPr>
            <a:spLocks noChangeArrowheads="1"/>
          </p:cNvSpPr>
          <p:nvPr/>
        </p:nvSpPr>
        <p:spPr bwMode="auto">
          <a:xfrm>
            <a:off x="63261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34" name="Rectangle 30"/>
          <p:cNvSpPr>
            <a:spLocks noChangeArrowheads="1"/>
          </p:cNvSpPr>
          <p:nvPr/>
        </p:nvSpPr>
        <p:spPr bwMode="auto">
          <a:xfrm>
            <a:off x="68595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35" name="Rectangle 31"/>
          <p:cNvSpPr>
            <a:spLocks noChangeArrowheads="1"/>
          </p:cNvSpPr>
          <p:nvPr/>
        </p:nvSpPr>
        <p:spPr bwMode="auto">
          <a:xfrm>
            <a:off x="73929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36" name="Rectangle 32"/>
          <p:cNvSpPr>
            <a:spLocks noChangeArrowheads="1"/>
          </p:cNvSpPr>
          <p:nvPr/>
        </p:nvSpPr>
        <p:spPr bwMode="auto">
          <a:xfrm>
            <a:off x="7926388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3037" name="Freeform 33"/>
          <p:cNvSpPr>
            <a:spLocks/>
          </p:cNvSpPr>
          <p:nvPr/>
        </p:nvSpPr>
        <p:spPr bwMode="auto">
          <a:xfrm>
            <a:off x="2225675" y="2209800"/>
            <a:ext cx="1620838" cy="2668588"/>
          </a:xfrm>
          <a:custGeom>
            <a:avLst/>
            <a:gdLst>
              <a:gd name="T0" fmla="*/ 2147483647 w 1021"/>
              <a:gd name="T1" fmla="*/ 2147483647 h 1681"/>
              <a:gd name="T2" fmla="*/ 2147483647 w 1021"/>
              <a:gd name="T3" fmla="*/ 2147483647 h 1681"/>
              <a:gd name="T4" fmla="*/ 2147483647 w 1021"/>
              <a:gd name="T5" fmla="*/ 2147483647 h 1681"/>
              <a:gd name="T6" fmla="*/ 2147483647 w 1021"/>
              <a:gd name="T7" fmla="*/ 2147483647 h 1681"/>
              <a:gd name="T8" fmla="*/ 2147483647 w 1021"/>
              <a:gd name="T9" fmla="*/ 2147483647 h 1681"/>
              <a:gd name="T10" fmla="*/ 2147483647 w 1021"/>
              <a:gd name="T11" fmla="*/ 2147483647 h 1681"/>
              <a:gd name="T12" fmla="*/ 2147483647 w 1021"/>
              <a:gd name="T13" fmla="*/ 2147483647 h 1681"/>
              <a:gd name="T14" fmla="*/ 2147483647 w 1021"/>
              <a:gd name="T15" fmla="*/ 2147483647 h 1681"/>
              <a:gd name="T16" fmla="*/ 2147483647 w 1021"/>
              <a:gd name="T17" fmla="*/ 2147483647 h 1681"/>
              <a:gd name="T18" fmla="*/ 2147483647 w 1021"/>
              <a:gd name="T19" fmla="*/ 2147483647 h 1681"/>
              <a:gd name="T20" fmla="*/ 2147483647 w 1021"/>
              <a:gd name="T21" fmla="*/ 2147483647 h 1681"/>
              <a:gd name="T22" fmla="*/ 2147483647 w 1021"/>
              <a:gd name="T23" fmla="*/ 2147483647 h 1681"/>
              <a:gd name="T24" fmla="*/ 2147483647 w 1021"/>
              <a:gd name="T25" fmla="*/ 2147483647 h 1681"/>
              <a:gd name="T26" fmla="*/ 2147483647 w 1021"/>
              <a:gd name="T27" fmla="*/ 2147483647 h 1681"/>
              <a:gd name="T28" fmla="*/ 2147483647 w 1021"/>
              <a:gd name="T29" fmla="*/ 2147483647 h 1681"/>
              <a:gd name="T30" fmla="*/ 2147483647 w 1021"/>
              <a:gd name="T31" fmla="*/ 2147483647 h 1681"/>
              <a:gd name="T32" fmla="*/ 2147483647 w 1021"/>
              <a:gd name="T33" fmla="*/ 2147483647 h 1681"/>
              <a:gd name="T34" fmla="*/ 2147483647 w 1021"/>
              <a:gd name="T35" fmla="*/ 2147483647 h 1681"/>
              <a:gd name="T36" fmla="*/ 2147483647 w 1021"/>
              <a:gd name="T37" fmla="*/ 2147483647 h 1681"/>
              <a:gd name="T38" fmla="*/ 2147483647 w 1021"/>
              <a:gd name="T39" fmla="*/ 2147483647 h 1681"/>
              <a:gd name="T40" fmla="*/ 2147483647 w 1021"/>
              <a:gd name="T41" fmla="*/ 2147483647 h 1681"/>
              <a:gd name="T42" fmla="*/ 2147483647 w 1021"/>
              <a:gd name="T43" fmla="*/ 2147483647 h 1681"/>
              <a:gd name="T44" fmla="*/ 2147483647 w 1021"/>
              <a:gd name="T45" fmla="*/ 2147483647 h 1681"/>
              <a:gd name="T46" fmla="*/ 2147483647 w 1021"/>
              <a:gd name="T47" fmla="*/ 2147483647 h 1681"/>
              <a:gd name="T48" fmla="*/ 2147483647 w 1021"/>
              <a:gd name="T49" fmla="*/ 2147483647 h 1681"/>
              <a:gd name="T50" fmla="*/ 2147483647 w 1021"/>
              <a:gd name="T51" fmla="*/ 2147483647 h 1681"/>
              <a:gd name="T52" fmla="*/ 2147483647 w 1021"/>
              <a:gd name="T53" fmla="*/ 2147483647 h 1681"/>
              <a:gd name="T54" fmla="*/ 2147483647 w 1021"/>
              <a:gd name="T55" fmla="*/ 2147483647 h 1681"/>
              <a:gd name="T56" fmla="*/ 2147483647 w 1021"/>
              <a:gd name="T57" fmla="*/ 2147483647 h 1681"/>
              <a:gd name="T58" fmla="*/ 2147483647 w 1021"/>
              <a:gd name="T59" fmla="*/ 2147483647 h 1681"/>
              <a:gd name="T60" fmla="*/ 2147483647 w 1021"/>
              <a:gd name="T61" fmla="*/ 2147483647 h 1681"/>
              <a:gd name="T62" fmla="*/ 2147483647 w 1021"/>
              <a:gd name="T63" fmla="*/ 2147483647 h 1681"/>
              <a:gd name="T64" fmla="*/ 2147483647 w 1021"/>
              <a:gd name="T65" fmla="*/ 2147483647 h 1681"/>
              <a:gd name="T66" fmla="*/ 2147483647 w 1021"/>
              <a:gd name="T67" fmla="*/ 2147483647 h 1681"/>
              <a:gd name="T68" fmla="*/ 2147483647 w 1021"/>
              <a:gd name="T69" fmla="*/ 2147483647 h 1681"/>
              <a:gd name="T70" fmla="*/ 2147483647 w 1021"/>
              <a:gd name="T71" fmla="*/ 2147483647 h 1681"/>
              <a:gd name="T72" fmla="*/ 2147483647 w 1021"/>
              <a:gd name="T73" fmla="*/ 2147483647 h 1681"/>
              <a:gd name="T74" fmla="*/ 2147483647 w 1021"/>
              <a:gd name="T75" fmla="*/ 2147483647 h 1681"/>
              <a:gd name="T76" fmla="*/ 2147483647 w 1021"/>
              <a:gd name="T77" fmla="*/ 2147483647 h 1681"/>
              <a:gd name="T78" fmla="*/ 2147483647 w 1021"/>
              <a:gd name="T79" fmla="*/ 2147483647 h 1681"/>
              <a:gd name="T80" fmla="*/ 2147483647 w 1021"/>
              <a:gd name="T81" fmla="*/ 2147483647 h 1681"/>
              <a:gd name="T82" fmla="*/ 2147483647 w 1021"/>
              <a:gd name="T83" fmla="*/ 2147483647 h 1681"/>
              <a:gd name="T84" fmla="*/ 2147483647 w 1021"/>
              <a:gd name="T85" fmla="*/ 2147483647 h 1681"/>
              <a:gd name="T86" fmla="*/ 2147483647 w 1021"/>
              <a:gd name="T87" fmla="*/ 2147483647 h 1681"/>
              <a:gd name="T88" fmla="*/ 2147483647 w 1021"/>
              <a:gd name="T89" fmla="*/ 2147483647 h 1681"/>
              <a:gd name="T90" fmla="*/ 2147483647 w 1021"/>
              <a:gd name="T91" fmla="*/ 2147483647 h 1681"/>
              <a:gd name="T92" fmla="*/ 2147483647 w 1021"/>
              <a:gd name="T93" fmla="*/ 2147483647 h 1681"/>
              <a:gd name="T94" fmla="*/ 2147483647 w 1021"/>
              <a:gd name="T95" fmla="*/ 2147483647 h 1681"/>
              <a:gd name="T96" fmla="*/ 0 w 1021"/>
              <a:gd name="T97" fmla="*/ 2147483647 h 1681"/>
              <a:gd name="T98" fmla="*/ 2147483647 w 1021"/>
              <a:gd name="T99" fmla="*/ 2147483647 h 1681"/>
              <a:gd name="T100" fmla="*/ 2147483647 w 1021"/>
              <a:gd name="T101" fmla="*/ 2147483647 h 1681"/>
              <a:gd name="T102" fmla="*/ 2147483647 w 1021"/>
              <a:gd name="T103" fmla="*/ 2147483647 h 1681"/>
              <a:gd name="T104" fmla="*/ 2147483647 w 1021"/>
              <a:gd name="T105" fmla="*/ 2147483647 h 1681"/>
              <a:gd name="T106" fmla="*/ 2147483647 w 1021"/>
              <a:gd name="T107" fmla="*/ 2147483647 h 1681"/>
              <a:gd name="T108" fmla="*/ 2147483647 w 1021"/>
              <a:gd name="T109" fmla="*/ 2147483647 h 1681"/>
              <a:gd name="T110" fmla="*/ 2147483647 w 1021"/>
              <a:gd name="T111" fmla="*/ 2147483647 h 1681"/>
              <a:gd name="T112" fmla="*/ 2147483647 w 1021"/>
              <a:gd name="T113" fmla="*/ 2147483647 h 1681"/>
              <a:gd name="T114" fmla="*/ 2147483647 w 1021"/>
              <a:gd name="T115" fmla="*/ 2147483647 h 1681"/>
              <a:gd name="T116" fmla="*/ 2147483647 w 1021"/>
              <a:gd name="T117" fmla="*/ 2147483647 h 1681"/>
              <a:gd name="T118" fmla="*/ 2147483647 w 1021"/>
              <a:gd name="T119" fmla="*/ 2147483647 h 16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681"/>
              <a:gd name="T182" fmla="*/ 1021 w 1021"/>
              <a:gd name="T183" fmla="*/ 1681 h 16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681">
                <a:moveTo>
                  <a:pt x="624" y="0"/>
                </a:moveTo>
                <a:lnTo>
                  <a:pt x="624" y="34"/>
                </a:lnTo>
                <a:lnTo>
                  <a:pt x="600" y="80"/>
                </a:lnTo>
                <a:lnTo>
                  <a:pt x="600" y="126"/>
                </a:lnTo>
                <a:lnTo>
                  <a:pt x="600" y="160"/>
                </a:lnTo>
                <a:lnTo>
                  <a:pt x="600" y="194"/>
                </a:lnTo>
                <a:lnTo>
                  <a:pt x="600" y="229"/>
                </a:lnTo>
                <a:lnTo>
                  <a:pt x="588" y="263"/>
                </a:lnTo>
                <a:lnTo>
                  <a:pt x="588" y="309"/>
                </a:lnTo>
                <a:lnTo>
                  <a:pt x="588" y="343"/>
                </a:lnTo>
                <a:lnTo>
                  <a:pt x="588" y="377"/>
                </a:lnTo>
                <a:lnTo>
                  <a:pt x="588" y="411"/>
                </a:lnTo>
                <a:lnTo>
                  <a:pt x="588" y="446"/>
                </a:lnTo>
                <a:lnTo>
                  <a:pt x="588" y="480"/>
                </a:lnTo>
                <a:lnTo>
                  <a:pt x="588" y="514"/>
                </a:lnTo>
                <a:lnTo>
                  <a:pt x="588" y="549"/>
                </a:lnTo>
                <a:lnTo>
                  <a:pt x="588" y="583"/>
                </a:lnTo>
                <a:lnTo>
                  <a:pt x="588" y="629"/>
                </a:lnTo>
                <a:lnTo>
                  <a:pt x="588" y="663"/>
                </a:lnTo>
                <a:lnTo>
                  <a:pt x="624" y="663"/>
                </a:lnTo>
                <a:lnTo>
                  <a:pt x="660" y="674"/>
                </a:lnTo>
                <a:lnTo>
                  <a:pt x="672" y="640"/>
                </a:lnTo>
                <a:lnTo>
                  <a:pt x="672" y="606"/>
                </a:lnTo>
                <a:lnTo>
                  <a:pt x="684" y="571"/>
                </a:lnTo>
                <a:lnTo>
                  <a:pt x="720" y="549"/>
                </a:lnTo>
                <a:lnTo>
                  <a:pt x="756" y="526"/>
                </a:lnTo>
                <a:lnTo>
                  <a:pt x="792" y="526"/>
                </a:lnTo>
                <a:lnTo>
                  <a:pt x="828" y="514"/>
                </a:lnTo>
                <a:lnTo>
                  <a:pt x="876" y="526"/>
                </a:lnTo>
                <a:lnTo>
                  <a:pt x="912" y="537"/>
                </a:lnTo>
                <a:lnTo>
                  <a:pt x="948" y="560"/>
                </a:lnTo>
                <a:lnTo>
                  <a:pt x="972" y="594"/>
                </a:lnTo>
                <a:lnTo>
                  <a:pt x="996" y="629"/>
                </a:lnTo>
                <a:lnTo>
                  <a:pt x="1008" y="663"/>
                </a:lnTo>
                <a:lnTo>
                  <a:pt x="1020" y="697"/>
                </a:lnTo>
                <a:lnTo>
                  <a:pt x="1020" y="731"/>
                </a:lnTo>
                <a:lnTo>
                  <a:pt x="1020" y="766"/>
                </a:lnTo>
                <a:lnTo>
                  <a:pt x="1008" y="811"/>
                </a:lnTo>
                <a:lnTo>
                  <a:pt x="996" y="846"/>
                </a:lnTo>
                <a:lnTo>
                  <a:pt x="960" y="880"/>
                </a:lnTo>
                <a:lnTo>
                  <a:pt x="924" y="903"/>
                </a:lnTo>
                <a:lnTo>
                  <a:pt x="888" y="926"/>
                </a:lnTo>
                <a:lnTo>
                  <a:pt x="852" y="926"/>
                </a:lnTo>
                <a:lnTo>
                  <a:pt x="816" y="926"/>
                </a:lnTo>
                <a:lnTo>
                  <a:pt x="780" y="914"/>
                </a:lnTo>
                <a:lnTo>
                  <a:pt x="732" y="891"/>
                </a:lnTo>
                <a:lnTo>
                  <a:pt x="708" y="857"/>
                </a:lnTo>
                <a:lnTo>
                  <a:pt x="696" y="823"/>
                </a:lnTo>
                <a:lnTo>
                  <a:pt x="660" y="800"/>
                </a:lnTo>
                <a:lnTo>
                  <a:pt x="624" y="800"/>
                </a:lnTo>
                <a:lnTo>
                  <a:pt x="588" y="800"/>
                </a:lnTo>
                <a:lnTo>
                  <a:pt x="588" y="834"/>
                </a:lnTo>
                <a:lnTo>
                  <a:pt x="588" y="869"/>
                </a:lnTo>
                <a:lnTo>
                  <a:pt x="600" y="903"/>
                </a:lnTo>
                <a:lnTo>
                  <a:pt x="612" y="937"/>
                </a:lnTo>
                <a:lnTo>
                  <a:pt x="612" y="971"/>
                </a:lnTo>
                <a:lnTo>
                  <a:pt x="624" y="1006"/>
                </a:lnTo>
                <a:lnTo>
                  <a:pt x="624" y="1040"/>
                </a:lnTo>
                <a:lnTo>
                  <a:pt x="624" y="1074"/>
                </a:lnTo>
                <a:lnTo>
                  <a:pt x="624" y="1166"/>
                </a:lnTo>
                <a:lnTo>
                  <a:pt x="624" y="1234"/>
                </a:lnTo>
                <a:lnTo>
                  <a:pt x="624" y="1303"/>
                </a:lnTo>
                <a:lnTo>
                  <a:pt x="624" y="1349"/>
                </a:lnTo>
                <a:lnTo>
                  <a:pt x="660" y="1337"/>
                </a:lnTo>
                <a:lnTo>
                  <a:pt x="696" y="1337"/>
                </a:lnTo>
                <a:lnTo>
                  <a:pt x="732" y="1337"/>
                </a:lnTo>
                <a:lnTo>
                  <a:pt x="780" y="1337"/>
                </a:lnTo>
                <a:lnTo>
                  <a:pt x="816" y="1349"/>
                </a:lnTo>
                <a:lnTo>
                  <a:pt x="852" y="1360"/>
                </a:lnTo>
                <a:lnTo>
                  <a:pt x="888" y="1371"/>
                </a:lnTo>
                <a:lnTo>
                  <a:pt x="924" y="1383"/>
                </a:lnTo>
                <a:lnTo>
                  <a:pt x="960" y="1417"/>
                </a:lnTo>
                <a:lnTo>
                  <a:pt x="972" y="1451"/>
                </a:lnTo>
                <a:lnTo>
                  <a:pt x="996" y="1486"/>
                </a:lnTo>
                <a:lnTo>
                  <a:pt x="996" y="1520"/>
                </a:lnTo>
                <a:lnTo>
                  <a:pt x="996" y="1554"/>
                </a:lnTo>
                <a:lnTo>
                  <a:pt x="984" y="1589"/>
                </a:lnTo>
                <a:lnTo>
                  <a:pt x="960" y="1623"/>
                </a:lnTo>
                <a:lnTo>
                  <a:pt x="924" y="1646"/>
                </a:lnTo>
                <a:lnTo>
                  <a:pt x="888" y="1657"/>
                </a:lnTo>
                <a:lnTo>
                  <a:pt x="852" y="1657"/>
                </a:lnTo>
                <a:lnTo>
                  <a:pt x="804" y="1657"/>
                </a:lnTo>
                <a:lnTo>
                  <a:pt x="768" y="1669"/>
                </a:lnTo>
                <a:lnTo>
                  <a:pt x="732" y="1669"/>
                </a:lnTo>
                <a:lnTo>
                  <a:pt x="696" y="1669"/>
                </a:lnTo>
                <a:lnTo>
                  <a:pt x="660" y="1680"/>
                </a:lnTo>
                <a:lnTo>
                  <a:pt x="624" y="1680"/>
                </a:lnTo>
                <a:lnTo>
                  <a:pt x="588" y="1680"/>
                </a:lnTo>
                <a:lnTo>
                  <a:pt x="552" y="1680"/>
                </a:lnTo>
                <a:lnTo>
                  <a:pt x="516" y="1680"/>
                </a:lnTo>
                <a:lnTo>
                  <a:pt x="480" y="1680"/>
                </a:lnTo>
                <a:lnTo>
                  <a:pt x="444" y="1680"/>
                </a:lnTo>
                <a:lnTo>
                  <a:pt x="408" y="1680"/>
                </a:lnTo>
                <a:lnTo>
                  <a:pt x="372" y="1680"/>
                </a:lnTo>
                <a:lnTo>
                  <a:pt x="336" y="1669"/>
                </a:lnTo>
                <a:lnTo>
                  <a:pt x="300" y="1669"/>
                </a:lnTo>
                <a:lnTo>
                  <a:pt x="264" y="1669"/>
                </a:lnTo>
                <a:lnTo>
                  <a:pt x="228" y="1657"/>
                </a:lnTo>
                <a:lnTo>
                  <a:pt x="192" y="1646"/>
                </a:lnTo>
                <a:lnTo>
                  <a:pt x="156" y="1634"/>
                </a:lnTo>
                <a:lnTo>
                  <a:pt x="120" y="1623"/>
                </a:lnTo>
                <a:lnTo>
                  <a:pt x="96" y="1589"/>
                </a:lnTo>
                <a:lnTo>
                  <a:pt x="72" y="1554"/>
                </a:lnTo>
                <a:lnTo>
                  <a:pt x="48" y="1520"/>
                </a:lnTo>
                <a:lnTo>
                  <a:pt x="48" y="1486"/>
                </a:lnTo>
                <a:lnTo>
                  <a:pt x="60" y="1451"/>
                </a:lnTo>
                <a:lnTo>
                  <a:pt x="84" y="1417"/>
                </a:lnTo>
                <a:lnTo>
                  <a:pt x="132" y="1394"/>
                </a:lnTo>
                <a:lnTo>
                  <a:pt x="168" y="1371"/>
                </a:lnTo>
                <a:lnTo>
                  <a:pt x="204" y="1360"/>
                </a:lnTo>
                <a:lnTo>
                  <a:pt x="252" y="1349"/>
                </a:lnTo>
                <a:lnTo>
                  <a:pt x="288" y="1349"/>
                </a:lnTo>
                <a:lnTo>
                  <a:pt x="336" y="1349"/>
                </a:lnTo>
                <a:lnTo>
                  <a:pt x="372" y="1349"/>
                </a:lnTo>
                <a:lnTo>
                  <a:pt x="408" y="1349"/>
                </a:lnTo>
                <a:lnTo>
                  <a:pt x="444" y="1349"/>
                </a:lnTo>
                <a:lnTo>
                  <a:pt x="456" y="1314"/>
                </a:lnTo>
                <a:lnTo>
                  <a:pt x="456" y="1280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7"/>
                </a:lnTo>
                <a:lnTo>
                  <a:pt x="456" y="1143"/>
                </a:lnTo>
                <a:lnTo>
                  <a:pt x="444" y="1109"/>
                </a:lnTo>
                <a:lnTo>
                  <a:pt x="444" y="1074"/>
                </a:lnTo>
                <a:lnTo>
                  <a:pt x="444" y="1040"/>
                </a:lnTo>
                <a:lnTo>
                  <a:pt x="444" y="1006"/>
                </a:lnTo>
                <a:lnTo>
                  <a:pt x="444" y="971"/>
                </a:lnTo>
                <a:lnTo>
                  <a:pt x="444" y="937"/>
                </a:lnTo>
                <a:lnTo>
                  <a:pt x="444" y="903"/>
                </a:lnTo>
                <a:lnTo>
                  <a:pt x="444" y="869"/>
                </a:lnTo>
                <a:lnTo>
                  <a:pt x="408" y="846"/>
                </a:lnTo>
                <a:lnTo>
                  <a:pt x="372" y="846"/>
                </a:lnTo>
                <a:lnTo>
                  <a:pt x="336" y="846"/>
                </a:lnTo>
                <a:lnTo>
                  <a:pt x="336" y="880"/>
                </a:lnTo>
                <a:lnTo>
                  <a:pt x="336" y="914"/>
                </a:lnTo>
                <a:lnTo>
                  <a:pt x="300" y="937"/>
                </a:lnTo>
                <a:lnTo>
                  <a:pt x="264" y="960"/>
                </a:lnTo>
                <a:lnTo>
                  <a:pt x="228" y="960"/>
                </a:lnTo>
                <a:lnTo>
                  <a:pt x="192" y="960"/>
                </a:lnTo>
                <a:lnTo>
                  <a:pt x="156" y="960"/>
                </a:lnTo>
                <a:lnTo>
                  <a:pt x="120" y="949"/>
                </a:lnTo>
                <a:lnTo>
                  <a:pt x="84" y="937"/>
                </a:lnTo>
                <a:lnTo>
                  <a:pt x="60" y="903"/>
                </a:lnTo>
                <a:lnTo>
                  <a:pt x="36" y="869"/>
                </a:lnTo>
                <a:lnTo>
                  <a:pt x="12" y="834"/>
                </a:lnTo>
                <a:lnTo>
                  <a:pt x="0" y="800"/>
                </a:lnTo>
                <a:lnTo>
                  <a:pt x="0" y="766"/>
                </a:lnTo>
                <a:lnTo>
                  <a:pt x="0" y="731"/>
                </a:lnTo>
                <a:lnTo>
                  <a:pt x="24" y="697"/>
                </a:lnTo>
                <a:lnTo>
                  <a:pt x="60" y="674"/>
                </a:lnTo>
                <a:lnTo>
                  <a:pt x="96" y="651"/>
                </a:lnTo>
                <a:lnTo>
                  <a:pt x="132" y="640"/>
                </a:lnTo>
                <a:lnTo>
                  <a:pt x="180" y="640"/>
                </a:lnTo>
                <a:lnTo>
                  <a:pt x="216" y="640"/>
                </a:lnTo>
                <a:lnTo>
                  <a:pt x="252" y="651"/>
                </a:lnTo>
                <a:lnTo>
                  <a:pt x="288" y="663"/>
                </a:lnTo>
                <a:lnTo>
                  <a:pt x="312" y="697"/>
                </a:lnTo>
                <a:lnTo>
                  <a:pt x="324" y="731"/>
                </a:lnTo>
                <a:lnTo>
                  <a:pt x="360" y="731"/>
                </a:lnTo>
                <a:lnTo>
                  <a:pt x="396" y="731"/>
                </a:lnTo>
                <a:lnTo>
                  <a:pt x="432" y="731"/>
                </a:lnTo>
                <a:lnTo>
                  <a:pt x="432" y="697"/>
                </a:lnTo>
                <a:lnTo>
                  <a:pt x="444" y="663"/>
                </a:lnTo>
                <a:lnTo>
                  <a:pt x="444" y="629"/>
                </a:lnTo>
                <a:lnTo>
                  <a:pt x="444" y="583"/>
                </a:lnTo>
                <a:lnTo>
                  <a:pt x="444" y="549"/>
                </a:lnTo>
                <a:lnTo>
                  <a:pt x="444" y="514"/>
                </a:lnTo>
                <a:lnTo>
                  <a:pt x="444" y="480"/>
                </a:lnTo>
                <a:lnTo>
                  <a:pt x="444" y="446"/>
                </a:lnTo>
                <a:lnTo>
                  <a:pt x="444" y="411"/>
                </a:lnTo>
                <a:lnTo>
                  <a:pt x="444" y="366"/>
                </a:lnTo>
                <a:lnTo>
                  <a:pt x="444" y="331"/>
                </a:lnTo>
                <a:lnTo>
                  <a:pt x="444" y="297"/>
                </a:lnTo>
                <a:lnTo>
                  <a:pt x="432" y="251"/>
                </a:lnTo>
                <a:lnTo>
                  <a:pt x="432" y="217"/>
                </a:lnTo>
                <a:lnTo>
                  <a:pt x="432" y="183"/>
                </a:lnTo>
                <a:lnTo>
                  <a:pt x="432" y="149"/>
                </a:lnTo>
                <a:lnTo>
                  <a:pt x="432" y="114"/>
                </a:lnTo>
                <a:lnTo>
                  <a:pt x="432" y="80"/>
                </a:lnTo>
                <a:lnTo>
                  <a:pt x="432" y="46"/>
                </a:lnTo>
                <a:lnTo>
                  <a:pt x="432" y="11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Freeform 35"/>
          <p:cNvSpPr>
            <a:spLocks/>
          </p:cNvSpPr>
          <p:nvPr/>
        </p:nvSpPr>
        <p:spPr bwMode="auto">
          <a:xfrm>
            <a:off x="4054475" y="21336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9" name="Rectangle 37"/>
          <p:cNvSpPr>
            <a:spLocks noChangeArrowheads="1"/>
          </p:cNvSpPr>
          <p:nvPr/>
        </p:nvSpPr>
        <p:spPr bwMode="auto">
          <a:xfrm>
            <a:off x="22875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40" name="Rectangle 38"/>
          <p:cNvSpPr>
            <a:spLocks noChangeArrowheads="1"/>
          </p:cNvSpPr>
          <p:nvPr/>
        </p:nvSpPr>
        <p:spPr bwMode="auto">
          <a:xfrm>
            <a:off x="28209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41" name="Rectangle 39"/>
          <p:cNvSpPr>
            <a:spLocks noChangeArrowheads="1"/>
          </p:cNvSpPr>
          <p:nvPr/>
        </p:nvSpPr>
        <p:spPr bwMode="auto">
          <a:xfrm>
            <a:off x="33543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42" name="Line 40"/>
          <p:cNvSpPr>
            <a:spLocks noChangeShapeType="1"/>
          </p:cNvSpPr>
          <p:nvPr/>
        </p:nvSpPr>
        <p:spPr bwMode="auto">
          <a:xfrm>
            <a:off x="30638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41"/>
          <p:cNvSpPr>
            <a:spLocks noChangeShapeType="1"/>
          </p:cNvSpPr>
          <p:nvPr/>
        </p:nvSpPr>
        <p:spPr bwMode="auto">
          <a:xfrm>
            <a:off x="35972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42"/>
          <p:cNvSpPr>
            <a:spLocks noChangeShapeType="1"/>
          </p:cNvSpPr>
          <p:nvPr/>
        </p:nvSpPr>
        <p:spPr bwMode="auto">
          <a:xfrm>
            <a:off x="25304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43"/>
          <p:cNvSpPr>
            <a:spLocks noChangeShapeType="1"/>
          </p:cNvSpPr>
          <p:nvPr/>
        </p:nvSpPr>
        <p:spPr bwMode="auto">
          <a:xfrm>
            <a:off x="43592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44"/>
          <p:cNvSpPr>
            <a:spLocks noChangeShapeType="1"/>
          </p:cNvSpPr>
          <p:nvPr/>
        </p:nvSpPr>
        <p:spPr bwMode="auto">
          <a:xfrm>
            <a:off x="48926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Line 45"/>
          <p:cNvSpPr>
            <a:spLocks noChangeShapeType="1"/>
          </p:cNvSpPr>
          <p:nvPr/>
        </p:nvSpPr>
        <p:spPr bwMode="auto">
          <a:xfrm>
            <a:off x="54260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Rectangle 46"/>
          <p:cNvSpPr>
            <a:spLocks noChangeArrowheads="1"/>
          </p:cNvSpPr>
          <p:nvPr/>
        </p:nvSpPr>
        <p:spPr bwMode="auto">
          <a:xfrm>
            <a:off x="4116388" y="49688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3049" name="Rectangle 47"/>
          <p:cNvSpPr>
            <a:spLocks noChangeArrowheads="1"/>
          </p:cNvSpPr>
          <p:nvPr/>
        </p:nvSpPr>
        <p:spPr bwMode="auto">
          <a:xfrm>
            <a:off x="3013075" y="15494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50" name="Rectangle 48"/>
          <p:cNvSpPr>
            <a:spLocks noChangeArrowheads="1"/>
          </p:cNvSpPr>
          <p:nvPr/>
        </p:nvSpPr>
        <p:spPr bwMode="auto">
          <a:xfrm>
            <a:off x="3049588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3051" name="Oval 49"/>
          <p:cNvSpPr>
            <a:spLocks noChangeArrowheads="1"/>
          </p:cNvSpPr>
          <p:nvPr/>
        </p:nvSpPr>
        <p:spPr bwMode="auto">
          <a:xfrm>
            <a:off x="4765675" y="15494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52" name="Rectangle 50"/>
          <p:cNvSpPr>
            <a:spLocks noChangeArrowheads="1"/>
          </p:cNvSpPr>
          <p:nvPr/>
        </p:nvSpPr>
        <p:spPr bwMode="auto">
          <a:xfrm>
            <a:off x="4802188" y="1692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3053" name="Rectangle 51"/>
          <p:cNvSpPr>
            <a:spLocks noChangeArrowheads="1"/>
          </p:cNvSpPr>
          <p:nvPr/>
        </p:nvSpPr>
        <p:spPr bwMode="auto">
          <a:xfrm>
            <a:off x="46497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54" name="Rectangle 52"/>
          <p:cNvSpPr>
            <a:spLocks noChangeArrowheads="1"/>
          </p:cNvSpPr>
          <p:nvPr/>
        </p:nvSpPr>
        <p:spPr bwMode="auto">
          <a:xfrm>
            <a:off x="51831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55" name="Line 53"/>
          <p:cNvSpPr>
            <a:spLocks noChangeShapeType="1"/>
          </p:cNvSpPr>
          <p:nvPr/>
        </p:nvSpPr>
        <p:spPr bwMode="auto">
          <a:xfrm>
            <a:off x="83978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Rectangle 54"/>
          <p:cNvSpPr>
            <a:spLocks noChangeArrowheads="1"/>
          </p:cNvSpPr>
          <p:nvPr/>
        </p:nvSpPr>
        <p:spPr bwMode="auto">
          <a:xfrm>
            <a:off x="8459788" y="5426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57" name="Line 55"/>
          <p:cNvSpPr>
            <a:spLocks noChangeShapeType="1"/>
          </p:cNvSpPr>
          <p:nvPr/>
        </p:nvSpPr>
        <p:spPr bwMode="auto">
          <a:xfrm>
            <a:off x="89312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35" name="Line 67"/>
          <p:cNvSpPr>
            <a:spLocks noChangeShapeType="1"/>
          </p:cNvSpPr>
          <p:nvPr/>
        </p:nvSpPr>
        <p:spPr bwMode="auto">
          <a:xfrm>
            <a:off x="3911600" y="1981200"/>
            <a:ext cx="78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36" name="Rectangle 68"/>
          <p:cNvSpPr>
            <a:spLocks noChangeArrowheads="1"/>
          </p:cNvSpPr>
          <p:nvPr/>
        </p:nvSpPr>
        <p:spPr bwMode="auto">
          <a:xfrm>
            <a:off x="3657600" y="838200"/>
            <a:ext cx="2416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peptide bond</a:t>
            </a:r>
          </a:p>
        </p:txBody>
      </p:sp>
      <p:sp>
        <p:nvSpPr>
          <p:cNvPr id="493637" name="Line 69"/>
          <p:cNvSpPr>
            <a:spLocks noChangeShapeType="1"/>
          </p:cNvSpPr>
          <p:nvPr/>
        </p:nvSpPr>
        <p:spPr bwMode="auto">
          <a:xfrm flipV="1">
            <a:off x="4343400" y="1295400"/>
            <a:ext cx="7620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7178675" y="635000"/>
            <a:ext cx="1711325" cy="4087813"/>
            <a:chOff x="4522" y="400"/>
            <a:chExt cx="1078" cy="2575"/>
          </a:xfrm>
        </p:grpSpPr>
        <p:sp>
          <p:nvSpPr>
            <p:cNvPr id="43062" name="Rectangle 71"/>
            <p:cNvSpPr>
              <a:spLocks noChangeArrowheads="1"/>
            </p:cNvSpPr>
            <p:nvPr/>
          </p:nvSpPr>
          <p:spPr bwMode="auto">
            <a:xfrm>
              <a:off x="4657" y="2295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sz="2400" b="1"/>
            </a:p>
          </p:txBody>
        </p:sp>
        <p:sp>
          <p:nvSpPr>
            <p:cNvPr id="43063" name="Line 72"/>
            <p:cNvSpPr>
              <a:spLocks noChangeShapeType="1"/>
            </p:cNvSpPr>
            <p:nvPr/>
          </p:nvSpPr>
          <p:spPr bwMode="auto">
            <a:xfrm>
              <a:off x="4714" y="260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Line 73"/>
            <p:cNvSpPr>
              <a:spLocks noChangeShapeType="1"/>
            </p:cNvSpPr>
            <p:nvPr/>
          </p:nvSpPr>
          <p:spPr bwMode="auto">
            <a:xfrm>
              <a:off x="5050" y="260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Line 74"/>
            <p:cNvSpPr>
              <a:spLocks noChangeShapeType="1"/>
            </p:cNvSpPr>
            <p:nvPr/>
          </p:nvSpPr>
          <p:spPr bwMode="auto">
            <a:xfrm>
              <a:off x="5386" y="260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Rectangle 75"/>
            <p:cNvSpPr>
              <a:spLocks noChangeArrowheads="1"/>
            </p:cNvSpPr>
            <p:nvPr/>
          </p:nvSpPr>
          <p:spPr bwMode="auto">
            <a:xfrm>
              <a:off x="4561" y="2650"/>
              <a:ext cx="2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G</a:t>
              </a:r>
            </a:p>
          </p:txBody>
        </p:sp>
        <p:sp>
          <p:nvSpPr>
            <p:cNvPr id="43067" name="Rectangle 76"/>
            <p:cNvSpPr>
              <a:spLocks noChangeArrowheads="1"/>
            </p:cNvSpPr>
            <p:nvPr/>
          </p:nvSpPr>
          <p:spPr bwMode="auto">
            <a:xfrm>
              <a:off x="4897" y="265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3068" name="Rectangle 77"/>
            <p:cNvSpPr>
              <a:spLocks noChangeArrowheads="1"/>
            </p:cNvSpPr>
            <p:nvPr/>
          </p:nvSpPr>
          <p:spPr bwMode="auto">
            <a:xfrm>
              <a:off x="5233" y="265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3069" name="Freeform 78"/>
            <p:cNvSpPr>
              <a:spLocks/>
            </p:cNvSpPr>
            <p:nvPr/>
          </p:nvSpPr>
          <p:spPr bwMode="auto">
            <a:xfrm>
              <a:off x="4522" y="864"/>
              <a:ext cx="1021" cy="1729"/>
            </a:xfrm>
            <a:custGeom>
              <a:avLst/>
              <a:gdLst>
                <a:gd name="T0" fmla="*/ 600 w 1021"/>
                <a:gd name="T1" fmla="*/ 82 h 1729"/>
                <a:gd name="T2" fmla="*/ 600 w 1021"/>
                <a:gd name="T3" fmla="*/ 200 h 1729"/>
                <a:gd name="T4" fmla="*/ 588 w 1021"/>
                <a:gd name="T5" fmla="*/ 317 h 1729"/>
                <a:gd name="T6" fmla="*/ 588 w 1021"/>
                <a:gd name="T7" fmla="*/ 423 h 1729"/>
                <a:gd name="T8" fmla="*/ 588 w 1021"/>
                <a:gd name="T9" fmla="*/ 529 h 1729"/>
                <a:gd name="T10" fmla="*/ 588 w 1021"/>
                <a:gd name="T11" fmla="*/ 647 h 1729"/>
                <a:gd name="T12" fmla="*/ 660 w 1021"/>
                <a:gd name="T13" fmla="*/ 694 h 1729"/>
                <a:gd name="T14" fmla="*/ 684 w 1021"/>
                <a:gd name="T15" fmla="*/ 588 h 1729"/>
                <a:gd name="T16" fmla="*/ 792 w 1021"/>
                <a:gd name="T17" fmla="*/ 541 h 1729"/>
                <a:gd name="T18" fmla="*/ 912 w 1021"/>
                <a:gd name="T19" fmla="*/ 552 h 1729"/>
                <a:gd name="T20" fmla="*/ 996 w 1021"/>
                <a:gd name="T21" fmla="*/ 647 h 1729"/>
                <a:gd name="T22" fmla="*/ 1020 w 1021"/>
                <a:gd name="T23" fmla="*/ 752 h 1729"/>
                <a:gd name="T24" fmla="*/ 996 w 1021"/>
                <a:gd name="T25" fmla="*/ 870 h 1729"/>
                <a:gd name="T26" fmla="*/ 888 w 1021"/>
                <a:gd name="T27" fmla="*/ 952 h 1729"/>
                <a:gd name="T28" fmla="*/ 780 w 1021"/>
                <a:gd name="T29" fmla="*/ 940 h 1729"/>
                <a:gd name="T30" fmla="*/ 696 w 1021"/>
                <a:gd name="T31" fmla="*/ 846 h 1729"/>
                <a:gd name="T32" fmla="*/ 588 w 1021"/>
                <a:gd name="T33" fmla="*/ 823 h 1729"/>
                <a:gd name="T34" fmla="*/ 600 w 1021"/>
                <a:gd name="T35" fmla="*/ 929 h 1729"/>
                <a:gd name="T36" fmla="*/ 624 w 1021"/>
                <a:gd name="T37" fmla="*/ 1034 h 1729"/>
                <a:gd name="T38" fmla="*/ 624 w 1021"/>
                <a:gd name="T39" fmla="*/ 1199 h 1729"/>
                <a:gd name="T40" fmla="*/ 624 w 1021"/>
                <a:gd name="T41" fmla="*/ 1387 h 1729"/>
                <a:gd name="T42" fmla="*/ 732 w 1021"/>
                <a:gd name="T43" fmla="*/ 1375 h 1729"/>
                <a:gd name="T44" fmla="*/ 852 w 1021"/>
                <a:gd name="T45" fmla="*/ 1399 h 1729"/>
                <a:gd name="T46" fmla="*/ 960 w 1021"/>
                <a:gd name="T47" fmla="*/ 1458 h 1729"/>
                <a:gd name="T48" fmla="*/ 996 w 1021"/>
                <a:gd name="T49" fmla="*/ 1563 h 1729"/>
                <a:gd name="T50" fmla="*/ 960 w 1021"/>
                <a:gd name="T51" fmla="*/ 1669 h 1729"/>
                <a:gd name="T52" fmla="*/ 852 w 1021"/>
                <a:gd name="T53" fmla="*/ 1704 h 1729"/>
                <a:gd name="T54" fmla="*/ 732 w 1021"/>
                <a:gd name="T55" fmla="*/ 1716 h 1729"/>
                <a:gd name="T56" fmla="*/ 624 w 1021"/>
                <a:gd name="T57" fmla="*/ 1728 h 1729"/>
                <a:gd name="T58" fmla="*/ 516 w 1021"/>
                <a:gd name="T59" fmla="*/ 1728 h 1729"/>
                <a:gd name="T60" fmla="*/ 408 w 1021"/>
                <a:gd name="T61" fmla="*/ 1728 h 1729"/>
                <a:gd name="T62" fmla="*/ 300 w 1021"/>
                <a:gd name="T63" fmla="*/ 1716 h 1729"/>
                <a:gd name="T64" fmla="*/ 192 w 1021"/>
                <a:gd name="T65" fmla="*/ 1693 h 1729"/>
                <a:gd name="T66" fmla="*/ 96 w 1021"/>
                <a:gd name="T67" fmla="*/ 1634 h 1729"/>
                <a:gd name="T68" fmla="*/ 48 w 1021"/>
                <a:gd name="T69" fmla="*/ 1528 h 1729"/>
                <a:gd name="T70" fmla="*/ 132 w 1021"/>
                <a:gd name="T71" fmla="*/ 1434 h 1729"/>
                <a:gd name="T72" fmla="*/ 252 w 1021"/>
                <a:gd name="T73" fmla="*/ 1387 h 1729"/>
                <a:gd name="T74" fmla="*/ 372 w 1021"/>
                <a:gd name="T75" fmla="*/ 1387 h 1729"/>
                <a:gd name="T76" fmla="*/ 456 w 1021"/>
                <a:gd name="T77" fmla="*/ 1352 h 1729"/>
                <a:gd name="T78" fmla="*/ 456 w 1021"/>
                <a:gd name="T79" fmla="*/ 1246 h 1729"/>
                <a:gd name="T80" fmla="*/ 444 w 1021"/>
                <a:gd name="T81" fmla="*/ 1140 h 1729"/>
                <a:gd name="T82" fmla="*/ 444 w 1021"/>
                <a:gd name="T83" fmla="*/ 1034 h 1729"/>
                <a:gd name="T84" fmla="*/ 444 w 1021"/>
                <a:gd name="T85" fmla="*/ 929 h 1729"/>
                <a:gd name="T86" fmla="*/ 372 w 1021"/>
                <a:gd name="T87" fmla="*/ 870 h 1729"/>
                <a:gd name="T88" fmla="*/ 336 w 1021"/>
                <a:gd name="T89" fmla="*/ 940 h 1729"/>
                <a:gd name="T90" fmla="*/ 228 w 1021"/>
                <a:gd name="T91" fmla="*/ 987 h 1729"/>
                <a:gd name="T92" fmla="*/ 120 w 1021"/>
                <a:gd name="T93" fmla="*/ 976 h 1729"/>
                <a:gd name="T94" fmla="*/ 36 w 1021"/>
                <a:gd name="T95" fmla="*/ 893 h 1729"/>
                <a:gd name="T96" fmla="*/ 0 w 1021"/>
                <a:gd name="T97" fmla="*/ 788 h 1729"/>
                <a:gd name="T98" fmla="*/ 60 w 1021"/>
                <a:gd name="T99" fmla="*/ 694 h 1729"/>
                <a:gd name="T100" fmla="*/ 180 w 1021"/>
                <a:gd name="T101" fmla="*/ 658 h 1729"/>
                <a:gd name="T102" fmla="*/ 288 w 1021"/>
                <a:gd name="T103" fmla="*/ 682 h 1729"/>
                <a:gd name="T104" fmla="*/ 360 w 1021"/>
                <a:gd name="T105" fmla="*/ 752 h 1729"/>
                <a:gd name="T106" fmla="*/ 432 w 1021"/>
                <a:gd name="T107" fmla="*/ 717 h 1729"/>
                <a:gd name="T108" fmla="*/ 444 w 1021"/>
                <a:gd name="T109" fmla="*/ 600 h 1729"/>
                <a:gd name="T110" fmla="*/ 444 w 1021"/>
                <a:gd name="T111" fmla="*/ 494 h 1729"/>
                <a:gd name="T112" fmla="*/ 444 w 1021"/>
                <a:gd name="T113" fmla="*/ 376 h 1729"/>
                <a:gd name="T114" fmla="*/ 432 w 1021"/>
                <a:gd name="T115" fmla="*/ 259 h 1729"/>
                <a:gd name="T116" fmla="*/ 432 w 1021"/>
                <a:gd name="T117" fmla="*/ 153 h 1729"/>
                <a:gd name="T118" fmla="*/ 432 w 1021"/>
                <a:gd name="T119" fmla="*/ 47 h 17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1"/>
                <a:gd name="T181" fmla="*/ 0 h 1729"/>
                <a:gd name="T182" fmla="*/ 1021 w 1021"/>
                <a:gd name="T183" fmla="*/ 1729 h 17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1" h="1729">
                  <a:moveTo>
                    <a:pt x="624" y="0"/>
                  </a:moveTo>
                  <a:lnTo>
                    <a:pt x="624" y="35"/>
                  </a:lnTo>
                  <a:lnTo>
                    <a:pt x="600" y="82"/>
                  </a:lnTo>
                  <a:lnTo>
                    <a:pt x="600" y="129"/>
                  </a:lnTo>
                  <a:lnTo>
                    <a:pt x="600" y="165"/>
                  </a:lnTo>
                  <a:lnTo>
                    <a:pt x="600" y="200"/>
                  </a:lnTo>
                  <a:lnTo>
                    <a:pt x="600" y="235"/>
                  </a:lnTo>
                  <a:lnTo>
                    <a:pt x="588" y="270"/>
                  </a:lnTo>
                  <a:lnTo>
                    <a:pt x="588" y="317"/>
                  </a:lnTo>
                  <a:lnTo>
                    <a:pt x="588" y="353"/>
                  </a:lnTo>
                  <a:lnTo>
                    <a:pt x="588" y="388"/>
                  </a:lnTo>
                  <a:lnTo>
                    <a:pt x="588" y="423"/>
                  </a:lnTo>
                  <a:lnTo>
                    <a:pt x="588" y="458"/>
                  </a:lnTo>
                  <a:lnTo>
                    <a:pt x="588" y="494"/>
                  </a:lnTo>
                  <a:lnTo>
                    <a:pt x="588" y="529"/>
                  </a:lnTo>
                  <a:lnTo>
                    <a:pt x="588" y="564"/>
                  </a:lnTo>
                  <a:lnTo>
                    <a:pt x="588" y="600"/>
                  </a:lnTo>
                  <a:lnTo>
                    <a:pt x="588" y="647"/>
                  </a:lnTo>
                  <a:lnTo>
                    <a:pt x="588" y="682"/>
                  </a:lnTo>
                  <a:lnTo>
                    <a:pt x="624" y="682"/>
                  </a:lnTo>
                  <a:lnTo>
                    <a:pt x="660" y="694"/>
                  </a:lnTo>
                  <a:lnTo>
                    <a:pt x="672" y="658"/>
                  </a:lnTo>
                  <a:lnTo>
                    <a:pt x="672" y="623"/>
                  </a:lnTo>
                  <a:lnTo>
                    <a:pt x="684" y="588"/>
                  </a:lnTo>
                  <a:lnTo>
                    <a:pt x="720" y="564"/>
                  </a:lnTo>
                  <a:lnTo>
                    <a:pt x="756" y="541"/>
                  </a:lnTo>
                  <a:lnTo>
                    <a:pt x="792" y="541"/>
                  </a:lnTo>
                  <a:lnTo>
                    <a:pt x="828" y="529"/>
                  </a:lnTo>
                  <a:lnTo>
                    <a:pt x="876" y="541"/>
                  </a:lnTo>
                  <a:lnTo>
                    <a:pt x="912" y="552"/>
                  </a:lnTo>
                  <a:lnTo>
                    <a:pt x="948" y="576"/>
                  </a:lnTo>
                  <a:lnTo>
                    <a:pt x="972" y="611"/>
                  </a:lnTo>
                  <a:lnTo>
                    <a:pt x="996" y="647"/>
                  </a:lnTo>
                  <a:lnTo>
                    <a:pt x="1008" y="682"/>
                  </a:lnTo>
                  <a:lnTo>
                    <a:pt x="1020" y="717"/>
                  </a:lnTo>
                  <a:lnTo>
                    <a:pt x="1020" y="752"/>
                  </a:lnTo>
                  <a:lnTo>
                    <a:pt x="1020" y="788"/>
                  </a:lnTo>
                  <a:lnTo>
                    <a:pt x="1008" y="835"/>
                  </a:lnTo>
                  <a:lnTo>
                    <a:pt x="996" y="870"/>
                  </a:lnTo>
                  <a:lnTo>
                    <a:pt x="960" y="905"/>
                  </a:lnTo>
                  <a:lnTo>
                    <a:pt x="924" y="929"/>
                  </a:lnTo>
                  <a:lnTo>
                    <a:pt x="888" y="952"/>
                  </a:lnTo>
                  <a:lnTo>
                    <a:pt x="852" y="952"/>
                  </a:lnTo>
                  <a:lnTo>
                    <a:pt x="816" y="952"/>
                  </a:lnTo>
                  <a:lnTo>
                    <a:pt x="780" y="940"/>
                  </a:lnTo>
                  <a:lnTo>
                    <a:pt x="732" y="917"/>
                  </a:lnTo>
                  <a:lnTo>
                    <a:pt x="708" y="882"/>
                  </a:lnTo>
                  <a:lnTo>
                    <a:pt x="696" y="846"/>
                  </a:lnTo>
                  <a:lnTo>
                    <a:pt x="660" y="823"/>
                  </a:lnTo>
                  <a:lnTo>
                    <a:pt x="624" y="823"/>
                  </a:lnTo>
                  <a:lnTo>
                    <a:pt x="588" y="823"/>
                  </a:lnTo>
                  <a:lnTo>
                    <a:pt x="588" y="858"/>
                  </a:lnTo>
                  <a:lnTo>
                    <a:pt x="588" y="893"/>
                  </a:lnTo>
                  <a:lnTo>
                    <a:pt x="600" y="929"/>
                  </a:lnTo>
                  <a:lnTo>
                    <a:pt x="612" y="964"/>
                  </a:lnTo>
                  <a:lnTo>
                    <a:pt x="612" y="999"/>
                  </a:lnTo>
                  <a:lnTo>
                    <a:pt x="624" y="1034"/>
                  </a:lnTo>
                  <a:lnTo>
                    <a:pt x="624" y="1070"/>
                  </a:lnTo>
                  <a:lnTo>
                    <a:pt x="624" y="1105"/>
                  </a:lnTo>
                  <a:lnTo>
                    <a:pt x="624" y="1199"/>
                  </a:lnTo>
                  <a:lnTo>
                    <a:pt x="624" y="1270"/>
                  </a:lnTo>
                  <a:lnTo>
                    <a:pt x="624" y="1340"/>
                  </a:lnTo>
                  <a:lnTo>
                    <a:pt x="624" y="1387"/>
                  </a:lnTo>
                  <a:lnTo>
                    <a:pt x="660" y="1375"/>
                  </a:lnTo>
                  <a:lnTo>
                    <a:pt x="696" y="1375"/>
                  </a:lnTo>
                  <a:lnTo>
                    <a:pt x="732" y="1375"/>
                  </a:lnTo>
                  <a:lnTo>
                    <a:pt x="780" y="1375"/>
                  </a:lnTo>
                  <a:lnTo>
                    <a:pt x="816" y="1387"/>
                  </a:lnTo>
                  <a:lnTo>
                    <a:pt x="852" y="1399"/>
                  </a:lnTo>
                  <a:lnTo>
                    <a:pt x="888" y="1411"/>
                  </a:lnTo>
                  <a:lnTo>
                    <a:pt x="924" y="1422"/>
                  </a:lnTo>
                  <a:lnTo>
                    <a:pt x="960" y="1458"/>
                  </a:lnTo>
                  <a:lnTo>
                    <a:pt x="972" y="1493"/>
                  </a:lnTo>
                  <a:lnTo>
                    <a:pt x="996" y="1528"/>
                  </a:lnTo>
                  <a:lnTo>
                    <a:pt x="996" y="1563"/>
                  </a:lnTo>
                  <a:lnTo>
                    <a:pt x="996" y="1599"/>
                  </a:lnTo>
                  <a:lnTo>
                    <a:pt x="984" y="1634"/>
                  </a:lnTo>
                  <a:lnTo>
                    <a:pt x="960" y="1669"/>
                  </a:lnTo>
                  <a:lnTo>
                    <a:pt x="924" y="1693"/>
                  </a:lnTo>
                  <a:lnTo>
                    <a:pt x="888" y="1704"/>
                  </a:lnTo>
                  <a:lnTo>
                    <a:pt x="852" y="1704"/>
                  </a:lnTo>
                  <a:lnTo>
                    <a:pt x="804" y="1704"/>
                  </a:lnTo>
                  <a:lnTo>
                    <a:pt x="768" y="1716"/>
                  </a:lnTo>
                  <a:lnTo>
                    <a:pt x="732" y="1716"/>
                  </a:lnTo>
                  <a:lnTo>
                    <a:pt x="696" y="1716"/>
                  </a:lnTo>
                  <a:lnTo>
                    <a:pt x="660" y="1728"/>
                  </a:lnTo>
                  <a:lnTo>
                    <a:pt x="624" y="1728"/>
                  </a:lnTo>
                  <a:lnTo>
                    <a:pt x="588" y="1728"/>
                  </a:lnTo>
                  <a:lnTo>
                    <a:pt x="552" y="1728"/>
                  </a:lnTo>
                  <a:lnTo>
                    <a:pt x="516" y="1728"/>
                  </a:lnTo>
                  <a:lnTo>
                    <a:pt x="480" y="1728"/>
                  </a:lnTo>
                  <a:lnTo>
                    <a:pt x="444" y="1728"/>
                  </a:lnTo>
                  <a:lnTo>
                    <a:pt x="408" y="1728"/>
                  </a:lnTo>
                  <a:lnTo>
                    <a:pt x="372" y="1728"/>
                  </a:lnTo>
                  <a:lnTo>
                    <a:pt x="336" y="1716"/>
                  </a:lnTo>
                  <a:lnTo>
                    <a:pt x="300" y="1716"/>
                  </a:lnTo>
                  <a:lnTo>
                    <a:pt x="264" y="1716"/>
                  </a:lnTo>
                  <a:lnTo>
                    <a:pt x="228" y="1704"/>
                  </a:lnTo>
                  <a:lnTo>
                    <a:pt x="192" y="1693"/>
                  </a:lnTo>
                  <a:lnTo>
                    <a:pt x="156" y="1681"/>
                  </a:lnTo>
                  <a:lnTo>
                    <a:pt x="120" y="1669"/>
                  </a:lnTo>
                  <a:lnTo>
                    <a:pt x="96" y="1634"/>
                  </a:lnTo>
                  <a:lnTo>
                    <a:pt x="72" y="1599"/>
                  </a:lnTo>
                  <a:lnTo>
                    <a:pt x="48" y="1563"/>
                  </a:lnTo>
                  <a:lnTo>
                    <a:pt x="48" y="1528"/>
                  </a:lnTo>
                  <a:lnTo>
                    <a:pt x="60" y="1493"/>
                  </a:lnTo>
                  <a:lnTo>
                    <a:pt x="84" y="1458"/>
                  </a:lnTo>
                  <a:lnTo>
                    <a:pt x="132" y="1434"/>
                  </a:lnTo>
                  <a:lnTo>
                    <a:pt x="168" y="1411"/>
                  </a:lnTo>
                  <a:lnTo>
                    <a:pt x="204" y="1399"/>
                  </a:lnTo>
                  <a:lnTo>
                    <a:pt x="252" y="1387"/>
                  </a:lnTo>
                  <a:lnTo>
                    <a:pt x="288" y="1387"/>
                  </a:lnTo>
                  <a:lnTo>
                    <a:pt x="336" y="1387"/>
                  </a:lnTo>
                  <a:lnTo>
                    <a:pt x="372" y="1387"/>
                  </a:lnTo>
                  <a:lnTo>
                    <a:pt x="408" y="1387"/>
                  </a:lnTo>
                  <a:lnTo>
                    <a:pt x="444" y="1387"/>
                  </a:lnTo>
                  <a:lnTo>
                    <a:pt x="456" y="1352"/>
                  </a:lnTo>
                  <a:lnTo>
                    <a:pt x="456" y="1317"/>
                  </a:lnTo>
                  <a:lnTo>
                    <a:pt x="456" y="1281"/>
                  </a:lnTo>
                  <a:lnTo>
                    <a:pt x="456" y="1246"/>
                  </a:lnTo>
                  <a:lnTo>
                    <a:pt x="456" y="1211"/>
                  </a:lnTo>
                  <a:lnTo>
                    <a:pt x="456" y="1176"/>
                  </a:lnTo>
                  <a:lnTo>
                    <a:pt x="444" y="1140"/>
                  </a:lnTo>
                  <a:lnTo>
                    <a:pt x="444" y="1105"/>
                  </a:lnTo>
                  <a:lnTo>
                    <a:pt x="444" y="1070"/>
                  </a:lnTo>
                  <a:lnTo>
                    <a:pt x="444" y="1034"/>
                  </a:lnTo>
                  <a:lnTo>
                    <a:pt x="444" y="999"/>
                  </a:lnTo>
                  <a:lnTo>
                    <a:pt x="444" y="964"/>
                  </a:lnTo>
                  <a:lnTo>
                    <a:pt x="444" y="929"/>
                  </a:lnTo>
                  <a:lnTo>
                    <a:pt x="444" y="893"/>
                  </a:lnTo>
                  <a:lnTo>
                    <a:pt x="408" y="870"/>
                  </a:lnTo>
                  <a:lnTo>
                    <a:pt x="372" y="870"/>
                  </a:lnTo>
                  <a:lnTo>
                    <a:pt x="336" y="870"/>
                  </a:lnTo>
                  <a:lnTo>
                    <a:pt x="336" y="905"/>
                  </a:lnTo>
                  <a:lnTo>
                    <a:pt x="336" y="940"/>
                  </a:lnTo>
                  <a:lnTo>
                    <a:pt x="300" y="964"/>
                  </a:lnTo>
                  <a:lnTo>
                    <a:pt x="264" y="987"/>
                  </a:lnTo>
                  <a:lnTo>
                    <a:pt x="228" y="987"/>
                  </a:lnTo>
                  <a:lnTo>
                    <a:pt x="192" y="987"/>
                  </a:lnTo>
                  <a:lnTo>
                    <a:pt x="156" y="987"/>
                  </a:lnTo>
                  <a:lnTo>
                    <a:pt x="120" y="976"/>
                  </a:lnTo>
                  <a:lnTo>
                    <a:pt x="84" y="964"/>
                  </a:lnTo>
                  <a:lnTo>
                    <a:pt x="60" y="929"/>
                  </a:lnTo>
                  <a:lnTo>
                    <a:pt x="36" y="893"/>
                  </a:lnTo>
                  <a:lnTo>
                    <a:pt x="12" y="858"/>
                  </a:lnTo>
                  <a:lnTo>
                    <a:pt x="0" y="823"/>
                  </a:lnTo>
                  <a:lnTo>
                    <a:pt x="0" y="788"/>
                  </a:lnTo>
                  <a:lnTo>
                    <a:pt x="0" y="752"/>
                  </a:lnTo>
                  <a:lnTo>
                    <a:pt x="24" y="717"/>
                  </a:lnTo>
                  <a:lnTo>
                    <a:pt x="60" y="694"/>
                  </a:lnTo>
                  <a:lnTo>
                    <a:pt x="96" y="670"/>
                  </a:lnTo>
                  <a:lnTo>
                    <a:pt x="132" y="658"/>
                  </a:lnTo>
                  <a:lnTo>
                    <a:pt x="180" y="658"/>
                  </a:lnTo>
                  <a:lnTo>
                    <a:pt x="216" y="658"/>
                  </a:lnTo>
                  <a:lnTo>
                    <a:pt x="252" y="670"/>
                  </a:lnTo>
                  <a:lnTo>
                    <a:pt x="288" y="682"/>
                  </a:lnTo>
                  <a:lnTo>
                    <a:pt x="312" y="717"/>
                  </a:lnTo>
                  <a:lnTo>
                    <a:pt x="324" y="752"/>
                  </a:lnTo>
                  <a:lnTo>
                    <a:pt x="360" y="752"/>
                  </a:lnTo>
                  <a:lnTo>
                    <a:pt x="396" y="752"/>
                  </a:lnTo>
                  <a:lnTo>
                    <a:pt x="432" y="752"/>
                  </a:lnTo>
                  <a:lnTo>
                    <a:pt x="432" y="717"/>
                  </a:lnTo>
                  <a:lnTo>
                    <a:pt x="444" y="682"/>
                  </a:lnTo>
                  <a:lnTo>
                    <a:pt x="444" y="647"/>
                  </a:lnTo>
                  <a:lnTo>
                    <a:pt x="444" y="600"/>
                  </a:lnTo>
                  <a:lnTo>
                    <a:pt x="444" y="564"/>
                  </a:lnTo>
                  <a:lnTo>
                    <a:pt x="444" y="529"/>
                  </a:lnTo>
                  <a:lnTo>
                    <a:pt x="444" y="494"/>
                  </a:lnTo>
                  <a:lnTo>
                    <a:pt x="444" y="458"/>
                  </a:lnTo>
                  <a:lnTo>
                    <a:pt x="444" y="423"/>
                  </a:lnTo>
                  <a:lnTo>
                    <a:pt x="444" y="376"/>
                  </a:lnTo>
                  <a:lnTo>
                    <a:pt x="444" y="341"/>
                  </a:lnTo>
                  <a:lnTo>
                    <a:pt x="444" y="306"/>
                  </a:lnTo>
                  <a:lnTo>
                    <a:pt x="432" y="259"/>
                  </a:lnTo>
                  <a:lnTo>
                    <a:pt x="432" y="223"/>
                  </a:lnTo>
                  <a:lnTo>
                    <a:pt x="432" y="188"/>
                  </a:lnTo>
                  <a:lnTo>
                    <a:pt x="432" y="153"/>
                  </a:lnTo>
                  <a:lnTo>
                    <a:pt x="432" y="118"/>
                  </a:lnTo>
                  <a:lnTo>
                    <a:pt x="432" y="82"/>
                  </a:lnTo>
                  <a:lnTo>
                    <a:pt x="432" y="47"/>
                  </a:lnTo>
                  <a:lnTo>
                    <a:pt x="432" y="12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AutoShape 79"/>
            <p:cNvSpPr>
              <a:spLocks noChangeArrowheads="1"/>
            </p:cNvSpPr>
            <p:nvPr/>
          </p:nvSpPr>
          <p:spPr bwMode="auto">
            <a:xfrm>
              <a:off x="5008" y="400"/>
              <a:ext cx="592" cy="544"/>
            </a:xfrm>
            <a:prstGeom prst="triangle">
              <a:avLst>
                <a:gd name="adj" fmla="val 49995"/>
              </a:avLst>
            </a:prstGeom>
            <a:solidFill>
              <a:srgbClr val="FFCC66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3071" name="Rectangle 80"/>
            <p:cNvSpPr>
              <a:spLocks noChangeArrowheads="1"/>
            </p:cNvSpPr>
            <p:nvPr/>
          </p:nvSpPr>
          <p:spPr bwMode="auto">
            <a:xfrm>
              <a:off x="5088" y="672"/>
              <a:ext cx="48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aa3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35" grpId="0" animBg="1"/>
      <p:bldP spid="493636" grpId="0"/>
      <p:bldP spid="4936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9050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68275" y="2362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45059" name="Freeform 4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Freeform 5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457200" y="1141413"/>
            <a:ext cx="10223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2327275" y="5207000"/>
            <a:ext cx="6715125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63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2"/>
          <p:cNvSpPr>
            <a:spLocks noChangeShapeType="1"/>
          </p:cNvSpPr>
          <p:nvPr/>
        </p:nvSpPr>
        <p:spPr bwMode="auto">
          <a:xfrm>
            <a:off x="2835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3"/>
          <p:cNvSpPr>
            <a:spLocks noChangeShapeType="1"/>
          </p:cNvSpPr>
          <p:nvPr/>
        </p:nvSpPr>
        <p:spPr bwMode="auto">
          <a:xfrm>
            <a:off x="3444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4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23637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28971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3430588" y="51974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070" name="Line 18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9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20"/>
          <p:cNvSpPr>
            <a:spLocks noChangeShapeType="1"/>
          </p:cNvSpPr>
          <p:nvPr/>
        </p:nvSpPr>
        <p:spPr bwMode="auto">
          <a:xfrm>
            <a:off x="5273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21"/>
          <p:cNvSpPr>
            <a:spLocks noChangeArrowheads="1"/>
          </p:cNvSpPr>
          <p:nvPr/>
        </p:nvSpPr>
        <p:spPr bwMode="auto">
          <a:xfrm>
            <a:off x="41163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5074" name="Rectangle 22"/>
          <p:cNvSpPr>
            <a:spLocks noChangeArrowheads="1"/>
          </p:cNvSpPr>
          <p:nvPr/>
        </p:nvSpPr>
        <p:spPr bwMode="auto">
          <a:xfrm>
            <a:off x="47259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75" name="Rectangle 23"/>
          <p:cNvSpPr>
            <a:spLocks noChangeArrowheads="1"/>
          </p:cNvSpPr>
          <p:nvPr/>
        </p:nvSpPr>
        <p:spPr bwMode="auto">
          <a:xfrm>
            <a:off x="53355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76" name="Line 24"/>
          <p:cNvSpPr>
            <a:spLocks noChangeShapeType="1"/>
          </p:cNvSpPr>
          <p:nvPr/>
        </p:nvSpPr>
        <p:spPr bwMode="auto">
          <a:xfrm>
            <a:off x="7407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25"/>
          <p:cNvSpPr>
            <a:spLocks noChangeShapeType="1"/>
          </p:cNvSpPr>
          <p:nvPr/>
        </p:nvSpPr>
        <p:spPr bwMode="auto">
          <a:xfrm>
            <a:off x="6873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6"/>
          <p:cNvSpPr>
            <a:spLocks noChangeShapeType="1"/>
          </p:cNvSpPr>
          <p:nvPr/>
        </p:nvSpPr>
        <p:spPr bwMode="auto">
          <a:xfrm>
            <a:off x="6340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7"/>
          <p:cNvSpPr>
            <a:spLocks noChangeShapeType="1"/>
          </p:cNvSpPr>
          <p:nvPr/>
        </p:nvSpPr>
        <p:spPr bwMode="auto">
          <a:xfrm>
            <a:off x="7940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28"/>
          <p:cNvSpPr>
            <a:spLocks noChangeArrowheads="1"/>
          </p:cNvSpPr>
          <p:nvPr/>
        </p:nvSpPr>
        <p:spPr bwMode="auto">
          <a:xfrm>
            <a:off x="58689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5081" name="Rectangle 29"/>
          <p:cNvSpPr>
            <a:spLocks noChangeArrowheads="1"/>
          </p:cNvSpPr>
          <p:nvPr/>
        </p:nvSpPr>
        <p:spPr bwMode="auto">
          <a:xfrm>
            <a:off x="64023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82" name="Rectangle 30"/>
          <p:cNvSpPr>
            <a:spLocks noChangeArrowheads="1"/>
          </p:cNvSpPr>
          <p:nvPr/>
        </p:nvSpPr>
        <p:spPr bwMode="auto">
          <a:xfrm>
            <a:off x="69357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83" name="Rectangle 31"/>
          <p:cNvSpPr>
            <a:spLocks noChangeArrowheads="1"/>
          </p:cNvSpPr>
          <p:nvPr/>
        </p:nvSpPr>
        <p:spPr bwMode="auto">
          <a:xfrm>
            <a:off x="74691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5084" name="Rectangle 32"/>
          <p:cNvSpPr>
            <a:spLocks noChangeArrowheads="1"/>
          </p:cNvSpPr>
          <p:nvPr/>
        </p:nvSpPr>
        <p:spPr bwMode="auto">
          <a:xfrm>
            <a:off x="8002588" y="51974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085" name="Freeform 33"/>
          <p:cNvSpPr>
            <a:spLocks/>
          </p:cNvSpPr>
          <p:nvPr/>
        </p:nvSpPr>
        <p:spPr bwMode="auto">
          <a:xfrm>
            <a:off x="152400" y="1371600"/>
            <a:ext cx="1620838" cy="2668588"/>
          </a:xfrm>
          <a:custGeom>
            <a:avLst/>
            <a:gdLst>
              <a:gd name="T0" fmla="*/ 2147483647 w 1021"/>
              <a:gd name="T1" fmla="*/ 2147483647 h 1681"/>
              <a:gd name="T2" fmla="*/ 2147483647 w 1021"/>
              <a:gd name="T3" fmla="*/ 2147483647 h 1681"/>
              <a:gd name="T4" fmla="*/ 2147483647 w 1021"/>
              <a:gd name="T5" fmla="*/ 2147483647 h 1681"/>
              <a:gd name="T6" fmla="*/ 2147483647 w 1021"/>
              <a:gd name="T7" fmla="*/ 2147483647 h 1681"/>
              <a:gd name="T8" fmla="*/ 2147483647 w 1021"/>
              <a:gd name="T9" fmla="*/ 2147483647 h 1681"/>
              <a:gd name="T10" fmla="*/ 2147483647 w 1021"/>
              <a:gd name="T11" fmla="*/ 2147483647 h 1681"/>
              <a:gd name="T12" fmla="*/ 2147483647 w 1021"/>
              <a:gd name="T13" fmla="*/ 2147483647 h 1681"/>
              <a:gd name="T14" fmla="*/ 2147483647 w 1021"/>
              <a:gd name="T15" fmla="*/ 2147483647 h 1681"/>
              <a:gd name="T16" fmla="*/ 2147483647 w 1021"/>
              <a:gd name="T17" fmla="*/ 2147483647 h 1681"/>
              <a:gd name="T18" fmla="*/ 2147483647 w 1021"/>
              <a:gd name="T19" fmla="*/ 2147483647 h 1681"/>
              <a:gd name="T20" fmla="*/ 2147483647 w 1021"/>
              <a:gd name="T21" fmla="*/ 2147483647 h 1681"/>
              <a:gd name="T22" fmla="*/ 2147483647 w 1021"/>
              <a:gd name="T23" fmla="*/ 2147483647 h 1681"/>
              <a:gd name="T24" fmla="*/ 2147483647 w 1021"/>
              <a:gd name="T25" fmla="*/ 2147483647 h 1681"/>
              <a:gd name="T26" fmla="*/ 2147483647 w 1021"/>
              <a:gd name="T27" fmla="*/ 2147483647 h 1681"/>
              <a:gd name="T28" fmla="*/ 2147483647 w 1021"/>
              <a:gd name="T29" fmla="*/ 2147483647 h 1681"/>
              <a:gd name="T30" fmla="*/ 2147483647 w 1021"/>
              <a:gd name="T31" fmla="*/ 2147483647 h 1681"/>
              <a:gd name="T32" fmla="*/ 2147483647 w 1021"/>
              <a:gd name="T33" fmla="*/ 2147483647 h 1681"/>
              <a:gd name="T34" fmla="*/ 2147483647 w 1021"/>
              <a:gd name="T35" fmla="*/ 2147483647 h 1681"/>
              <a:gd name="T36" fmla="*/ 2147483647 w 1021"/>
              <a:gd name="T37" fmla="*/ 2147483647 h 1681"/>
              <a:gd name="T38" fmla="*/ 2147483647 w 1021"/>
              <a:gd name="T39" fmla="*/ 2147483647 h 1681"/>
              <a:gd name="T40" fmla="*/ 2147483647 w 1021"/>
              <a:gd name="T41" fmla="*/ 2147483647 h 1681"/>
              <a:gd name="T42" fmla="*/ 2147483647 w 1021"/>
              <a:gd name="T43" fmla="*/ 2147483647 h 1681"/>
              <a:gd name="T44" fmla="*/ 2147483647 w 1021"/>
              <a:gd name="T45" fmla="*/ 2147483647 h 1681"/>
              <a:gd name="T46" fmla="*/ 2147483647 w 1021"/>
              <a:gd name="T47" fmla="*/ 2147483647 h 1681"/>
              <a:gd name="T48" fmla="*/ 2147483647 w 1021"/>
              <a:gd name="T49" fmla="*/ 2147483647 h 1681"/>
              <a:gd name="T50" fmla="*/ 2147483647 w 1021"/>
              <a:gd name="T51" fmla="*/ 2147483647 h 1681"/>
              <a:gd name="T52" fmla="*/ 2147483647 w 1021"/>
              <a:gd name="T53" fmla="*/ 2147483647 h 1681"/>
              <a:gd name="T54" fmla="*/ 2147483647 w 1021"/>
              <a:gd name="T55" fmla="*/ 2147483647 h 1681"/>
              <a:gd name="T56" fmla="*/ 2147483647 w 1021"/>
              <a:gd name="T57" fmla="*/ 2147483647 h 1681"/>
              <a:gd name="T58" fmla="*/ 2147483647 w 1021"/>
              <a:gd name="T59" fmla="*/ 2147483647 h 1681"/>
              <a:gd name="T60" fmla="*/ 2147483647 w 1021"/>
              <a:gd name="T61" fmla="*/ 2147483647 h 1681"/>
              <a:gd name="T62" fmla="*/ 2147483647 w 1021"/>
              <a:gd name="T63" fmla="*/ 2147483647 h 1681"/>
              <a:gd name="T64" fmla="*/ 2147483647 w 1021"/>
              <a:gd name="T65" fmla="*/ 2147483647 h 1681"/>
              <a:gd name="T66" fmla="*/ 2147483647 w 1021"/>
              <a:gd name="T67" fmla="*/ 2147483647 h 1681"/>
              <a:gd name="T68" fmla="*/ 2147483647 w 1021"/>
              <a:gd name="T69" fmla="*/ 2147483647 h 1681"/>
              <a:gd name="T70" fmla="*/ 2147483647 w 1021"/>
              <a:gd name="T71" fmla="*/ 2147483647 h 1681"/>
              <a:gd name="T72" fmla="*/ 2147483647 w 1021"/>
              <a:gd name="T73" fmla="*/ 2147483647 h 1681"/>
              <a:gd name="T74" fmla="*/ 2147483647 w 1021"/>
              <a:gd name="T75" fmla="*/ 2147483647 h 1681"/>
              <a:gd name="T76" fmla="*/ 2147483647 w 1021"/>
              <a:gd name="T77" fmla="*/ 2147483647 h 1681"/>
              <a:gd name="T78" fmla="*/ 2147483647 w 1021"/>
              <a:gd name="T79" fmla="*/ 2147483647 h 1681"/>
              <a:gd name="T80" fmla="*/ 2147483647 w 1021"/>
              <a:gd name="T81" fmla="*/ 2147483647 h 1681"/>
              <a:gd name="T82" fmla="*/ 2147483647 w 1021"/>
              <a:gd name="T83" fmla="*/ 2147483647 h 1681"/>
              <a:gd name="T84" fmla="*/ 2147483647 w 1021"/>
              <a:gd name="T85" fmla="*/ 2147483647 h 1681"/>
              <a:gd name="T86" fmla="*/ 2147483647 w 1021"/>
              <a:gd name="T87" fmla="*/ 2147483647 h 1681"/>
              <a:gd name="T88" fmla="*/ 2147483647 w 1021"/>
              <a:gd name="T89" fmla="*/ 2147483647 h 1681"/>
              <a:gd name="T90" fmla="*/ 2147483647 w 1021"/>
              <a:gd name="T91" fmla="*/ 2147483647 h 1681"/>
              <a:gd name="T92" fmla="*/ 2147483647 w 1021"/>
              <a:gd name="T93" fmla="*/ 2147483647 h 1681"/>
              <a:gd name="T94" fmla="*/ 2147483647 w 1021"/>
              <a:gd name="T95" fmla="*/ 2147483647 h 1681"/>
              <a:gd name="T96" fmla="*/ 0 w 1021"/>
              <a:gd name="T97" fmla="*/ 2147483647 h 1681"/>
              <a:gd name="T98" fmla="*/ 2147483647 w 1021"/>
              <a:gd name="T99" fmla="*/ 2147483647 h 1681"/>
              <a:gd name="T100" fmla="*/ 2147483647 w 1021"/>
              <a:gd name="T101" fmla="*/ 2147483647 h 1681"/>
              <a:gd name="T102" fmla="*/ 2147483647 w 1021"/>
              <a:gd name="T103" fmla="*/ 2147483647 h 1681"/>
              <a:gd name="T104" fmla="*/ 2147483647 w 1021"/>
              <a:gd name="T105" fmla="*/ 2147483647 h 1681"/>
              <a:gd name="T106" fmla="*/ 2147483647 w 1021"/>
              <a:gd name="T107" fmla="*/ 2147483647 h 1681"/>
              <a:gd name="T108" fmla="*/ 2147483647 w 1021"/>
              <a:gd name="T109" fmla="*/ 2147483647 h 1681"/>
              <a:gd name="T110" fmla="*/ 2147483647 w 1021"/>
              <a:gd name="T111" fmla="*/ 2147483647 h 1681"/>
              <a:gd name="T112" fmla="*/ 2147483647 w 1021"/>
              <a:gd name="T113" fmla="*/ 2147483647 h 1681"/>
              <a:gd name="T114" fmla="*/ 2147483647 w 1021"/>
              <a:gd name="T115" fmla="*/ 2147483647 h 1681"/>
              <a:gd name="T116" fmla="*/ 2147483647 w 1021"/>
              <a:gd name="T117" fmla="*/ 2147483647 h 1681"/>
              <a:gd name="T118" fmla="*/ 2147483647 w 1021"/>
              <a:gd name="T119" fmla="*/ 2147483647 h 16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681"/>
              <a:gd name="T182" fmla="*/ 1021 w 1021"/>
              <a:gd name="T183" fmla="*/ 1681 h 16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681">
                <a:moveTo>
                  <a:pt x="624" y="0"/>
                </a:moveTo>
                <a:lnTo>
                  <a:pt x="624" y="34"/>
                </a:lnTo>
                <a:lnTo>
                  <a:pt x="600" y="80"/>
                </a:lnTo>
                <a:lnTo>
                  <a:pt x="600" y="126"/>
                </a:lnTo>
                <a:lnTo>
                  <a:pt x="600" y="160"/>
                </a:lnTo>
                <a:lnTo>
                  <a:pt x="600" y="194"/>
                </a:lnTo>
                <a:lnTo>
                  <a:pt x="600" y="229"/>
                </a:lnTo>
                <a:lnTo>
                  <a:pt x="588" y="263"/>
                </a:lnTo>
                <a:lnTo>
                  <a:pt x="588" y="309"/>
                </a:lnTo>
                <a:lnTo>
                  <a:pt x="588" y="343"/>
                </a:lnTo>
                <a:lnTo>
                  <a:pt x="588" y="377"/>
                </a:lnTo>
                <a:lnTo>
                  <a:pt x="588" y="411"/>
                </a:lnTo>
                <a:lnTo>
                  <a:pt x="588" y="446"/>
                </a:lnTo>
                <a:lnTo>
                  <a:pt x="588" y="480"/>
                </a:lnTo>
                <a:lnTo>
                  <a:pt x="588" y="514"/>
                </a:lnTo>
                <a:lnTo>
                  <a:pt x="588" y="549"/>
                </a:lnTo>
                <a:lnTo>
                  <a:pt x="588" y="583"/>
                </a:lnTo>
                <a:lnTo>
                  <a:pt x="588" y="629"/>
                </a:lnTo>
                <a:lnTo>
                  <a:pt x="588" y="663"/>
                </a:lnTo>
                <a:lnTo>
                  <a:pt x="624" y="663"/>
                </a:lnTo>
                <a:lnTo>
                  <a:pt x="660" y="674"/>
                </a:lnTo>
                <a:lnTo>
                  <a:pt x="672" y="640"/>
                </a:lnTo>
                <a:lnTo>
                  <a:pt x="672" y="606"/>
                </a:lnTo>
                <a:lnTo>
                  <a:pt x="684" y="571"/>
                </a:lnTo>
                <a:lnTo>
                  <a:pt x="720" y="549"/>
                </a:lnTo>
                <a:lnTo>
                  <a:pt x="756" y="526"/>
                </a:lnTo>
                <a:lnTo>
                  <a:pt x="792" y="526"/>
                </a:lnTo>
                <a:lnTo>
                  <a:pt x="828" y="514"/>
                </a:lnTo>
                <a:lnTo>
                  <a:pt x="876" y="526"/>
                </a:lnTo>
                <a:lnTo>
                  <a:pt x="912" y="537"/>
                </a:lnTo>
                <a:lnTo>
                  <a:pt x="948" y="560"/>
                </a:lnTo>
                <a:lnTo>
                  <a:pt x="972" y="594"/>
                </a:lnTo>
                <a:lnTo>
                  <a:pt x="996" y="629"/>
                </a:lnTo>
                <a:lnTo>
                  <a:pt x="1008" y="663"/>
                </a:lnTo>
                <a:lnTo>
                  <a:pt x="1020" y="697"/>
                </a:lnTo>
                <a:lnTo>
                  <a:pt x="1020" y="731"/>
                </a:lnTo>
                <a:lnTo>
                  <a:pt x="1020" y="766"/>
                </a:lnTo>
                <a:lnTo>
                  <a:pt x="1008" y="811"/>
                </a:lnTo>
                <a:lnTo>
                  <a:pt x="996" y="846"/>
                </a:lnTo>
                <a:lnTo>
                  <a:pt x="960" y="880"/>
                </a:lnTo>
                <a:lnTo>
                  <a:pt x="924" y="903"/>
                </a:lnTo>
                <a:lnTo>
                  <a:pt x="888" y="926"/>
                </a:lnTo>
                <a:lnTo>
                  <a:pt x="852" y="926"/>
                </a:lnTo>
                <a:lnTo>
                  <a:pt x="816" y="926"/>
                </a:lnTo>
                <a:lnTo>
                  <a:pt x="780" y="914"/>
                </a:lnTo>
                <a:lnTo>
                  <a:pt x="732" y="891"/>
                </a:lnTo>
                <a:lnTo>
                  <a:pt x="708" y="857"/>
                </a:lnTo>
                <a:lnTo>
                  <a:pt x="696" y="823"/>
                </a:lnTo>
                <a:lnTo>
                  <a:pt x="660" y="800"/>
                </a:lnTo>
                <a:lnTo>
                  <a:pt x="624" y="800"/>
                </a:lnTo>
                <a:lnTo>
                  <a:pt x="588" y="800"/>
                </a:lnTo>
                <a:lnTo>
                  <a:pt x="588" y="834"/>
                </a:lnTo>
                <a:lnTo>
                  <a:pt x="588" y="869"/>
                </a:lnTo>
                <a:lnTo>
                  <a:pt x="600" y="903"/>
                </a:lnTo>
                <a:lnTo>
                  <a:pt x="612" y="937"/>
                </a:lnTo>
                <a:lnTo>
                  <a:pt x="612" y="971"/>
                </a:lnTo>
                <a:lnTo>
                  <a:pt x="624" y="1006"/>
                </a:lnTo>
                <a:lnTo>
                  <a:pt x="624" y="1040"/>
                </a:lnTo>
                <a:lnTo>
                  <a:pt x="624" y="1074"/>
                </a:lnTo>
                <a:lnTo>
                  <a:pt x="624" y="1166"/>
                </a:lnTo>
                <a:lnTo>
                  <a:pt x="624" y="1234"/>
                </a:lnTo>
                <a:lnTo>
                  <a:pt x="624" y="1303"/>
                </a:lnTo>
                <a:lnTo>
                  <a:pt x="624" y="1349"/>
                </a:lnTo>
                <a:lnTo>
                  <a:pt x="660" y="1337"/>
                </a:lnTo>
                <a:lnTo>
                  <a:pt x="696" y="1337"/>
                </a:lnTo>
                <a:lnTo>
                  <a:pt x="732" y="1337"/>
                </a:lnTo>
                <a:lnTo>
                  <a:pt x="780" y="1337"/>
                </a:lnTo>
                <a:lnTo>
                  <a:pt x="816" y="1349"/>
                </a:lnTo>
                <a:lnTo>
                  <a:pt x="852" y="1360"/>
                </a:lnTo>
                <a:lnTo>
                  <a:pt x="888" y="1371"/>
                </a:lnTo>
                <a:lnTo>
                  <a:pt x="924" y="1383"/>
                </a:lnTo>
                <a:lnTo>
                  <a:pt x="960" y="1417"/>
                </a:lnTo>
                <a:lnTo>
                  <a:pt x="972" y="1451"/>
                </a:lnTo>
                <a:lnTo>
                  <a:pt x="996" y="1486"/>
                </a:lnTo>
                <a:lnTo>
                  <a:pt x="996" y="1520"/>
                </a:lnTo>
                <a:lnTo>
                  <a:pt x="996" y="1554"/>
                </a:lnTo>
                <a:lnTo>
                  <a:pt x="984" y="1589"/>
                </a:lnTo>
                <a:lnTo>
                  <a:pt x="960" y="1623"/>
                </a:lnTo>
                <a:lnTo>
                  <a:pt x="924" y="1646"/>
                </a:lnTo>
                <a:lnTo>
                  <a:pt x="888" y="1657"/>
                </a:lnTo>
                <a:lnTo>
                  <a:pt x="852" y="1657"/>
                </a:lnTo>
                <a:lnTo>
                  <a:pt x="804" y="1657"/>
                </a:lnTo>
                <a:lnTo>
                  <a:pt x="768" y="1669"/>
                </a:lnTo>
                <a:lnTo>
                  <a:pt x="732" y="1669"/>
                </a:lnTo>
                <a:lnTo>
                  <a:pt x="696" y="1669"/>
                </a:lnTo>
                <a:lnTo>
                  <a:pt x="660" y="1680"/>
                </a:lnTo>
                <a:lnTo>
                  <a:pt x="624" y="1680"/>
                </a:lnTo>
                <a:lnTo>
                  <a:pt x="588" y="1680"/>
                </a:lnTo>
                <a:lnTo>
                  <a:pt x="552" y="1680"/>
                </a:lnTo>
                <a:lnTo>
                  <a:pt x="516" y="1680"/>
                </a:lnTo>
                <a:lnTo>
                  <a:pt x="480" y="1680"/>
                </a:lnTo>
                <a:lnTo>
                  <a:pt x="444" y="1680"/>
                </a:lnTo>
                <a:lnTo>
                  <a:pt x="408" y="1680"/>
                </a:lnTo>
                <a:lnTo>
                  <a:pt x="372" y="1680"/>
                </a:lnTo>
                <a:lnTo>
                  <a:pt x="336" y="1669"/>
                </a:lnTo>
                <a:lnTo>
                  <a:pt x="300" y="1669"/>
                </a:lnTo>
                <a:lnTo>
                  <a:pt x="264" y="1669"/>
                </a:lnTo>
                <a:lnTo>
                  <a:pt x="228" y="1657"/>
                </a:lnTo>
                <a:lnTo>
                  <a:pt x="192" y="1646"/>
                </a:lnTo>
                <a:lnTo>
                  <a:pt x="156" y="1634"/>
                </a:lnTo>
                <a:lnTo>
                  <a:pt x="120" y="1623"/>
                </a:lnTo>
                <a:lnTo>
                  <a:pt x="96" y="1589"/>
                </a:lnTo>
                <a:lnTo>
                  <a:pt x="72" y="1554"/>
                </a:lnTo>
                <a:lnTo>
                  <a:pt x="48" y="1520"/>
                </a:lnTo>
                <a:lnTo>
                  <a:pt x="48" y="1486"/>
                </a:lnTo>
                <a:lnTo>
                  <a:pt x="60" y="1451"/>
                </a:lnTo>
                <a:lnTo>
                  <a:pt x="84" y="1417"/>
                </a:lnTo>
                <a:lnTo>
                  <a:pt x="132" y="1394"/>
                </a:lnTo>
                <a:lnTo>
                  <a:pt x="168" y="1371"/>
                </a:lnTo>
                <a:lnTo>
                  <a:pt x="204" y="1360"/>
                </a:lnTo>
                <a:lnTo>
                  <a:pt x="252" y="1349"/>
                </a:lnTo>
                <a:lnTo>
                  <a:pt x="288" y="1349"/>
                </a:lnTo>
                <a:lnTo>
                  <a:pt x="336" y="1349"/>
                </a:lnTo>
                <a:lnTo>
                  <a:pt x="372" y="1349"/>
                </a:lnTo>
                <a:lnTo>
                  <a:pt x="408" y="1349"/>
                </a:lnTo>
                <a:lnTo>
                  <a:pt x="444" y="1349"/>
                </a:lnTo>
                <a:lnTo>
                  <a:pt x="456" y="1314"/>
                </a:lnTo>
                <a:lnTo>
                  <a:pt x="456" y="1280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7"/>
                </a:lnTo>
                <a:lnTo>
                  <a:pt x="456" y="1143"/>
                </a:lnTo>
                <a:lnTo>
                  <a:pt x="444" y="1109"/>
                </a:lnTo>
                <a:lnTo>
                  <a:pt x="444" y="1074"/>
                </a:lnTo>
                <a:lnTo>
                  <a:pt x="444" y="1040"/>
                </a:lnTo>
                <a:lnTo>
                  <a:pt x="444" y="1006"/>
                </a:lnTo>
                <a:lnTo>
                  <a:pt x="444" y="971"/>
                </a:lnTo>
                <a:lnTo>
                  <a:pt x="444" y="937"/>
                </a:lnTo>
                <a:lnTo>
                  <a:pt x="444" y="903"/>
                </a:lnTo>
                <a:lnTo>
                  <a:pt x="444" y="869"/>
                </a:lnTo>
                <a:lnTo>
                  <a:pt x="408" y="846"/>
                </a:lnTo>
                <a:lnTo>
                  <a:pt x="372" y="846"/>
                </a:lnTo>
                <a:lnTo>
                  <a:pt x="336" y="846"/>
                </a:lnTo>
                <a:lnTo>
                  <a:pt x="336" y="880"/>
                </a:lnTo>
                <a:lnTo>
                  <a:pt x="336" y="914"/>
                </a:lnTo>
                <a:lnTo>
                  <a:pt x="300" y="937"/>
                </a:lnTo>
                <a:lnTo>
                  <a:pt x="264" y="960"/>
                </a:lnTo>
                <a:lnTo>
                  <a:pt x="228" y="960"/>
                </a:lnTo>
                <a:lnTo>
                  <a:pt x="192" y="960"/>
                </a:lnTo>
                <a:lnTo>
                  <a:pt x="156" y="960"/>
                </a:lnTo>
                <a:lnTo>
                  <a:pt x="120" y="949"/>
                </a:lnTo>
                <a:lnTo>
                  <a:pt x="84" y="937"/>
                </a:lnTo>
                <a:lnTo>
                  <a:pt x="60" y="903"/>
                </a:lnTo>
                <a:lnTo>
                  <a:pt x="36" y="869"/>
                </a:lnTo>
                <a:lnTo>
                  <a:pt x="12" y="834"/>
                </a:lnTo>
                <a:lnTo>
                  <a:pt x="0" y="800"/>
                </a:lnTo>
                <a:lnTo>
                  <a:pt x="0" y="766"/>
                </a:lnTo>
                <a:lnTo>
                  <a:pt x="0" y="731"/>
                </a:lnTo>
                <a:lnTo>
                  <a:pt x="24" y="697"/>
                </a:lnTo>
                <a:lnTo>
                  <a:pt x="60" y="674"/>
                </a:lnTo>
                <a:lnTo>
                  <a:pt x="96" y="651"/>
                </a:lnTo>
                <a:lnTo>
                  <a:pt x="132" y="640"/>
                </a:lnTo>
                <a:lnTo>
                  <a:pt x="180" y="640"/>
                </a:lnTo>
                <a:lnTo>
                  <a:pt x="216" y="640"/>
                </a:lnTo>
                <a:lnTo>
                  <a:pt x="252" y="651"/>
                </a:lnTo>
                <a:lnTo>
                  <a:pt x="288" y="663"/>
                </a:lnTo>
                <a:lnTo>
                  <a:pt x="312" y="697"/>
                </a:lnTo>
                <a:lnTo>
                  <a:pt x="324" y="731"/>
                </a:lnTo>
                <a:lnTo>
                  <a:pt x="360" y="731"/>
                </a:lnTo>
                <a:lnTo>
                  <a:pt x="396" y="731"/>
                </a:lnTo>
                <a:lnTo>
                  <a:pt x="432" y="731"/>
                </a:lnTo>
                <a:lnTo>
                  <a:pt x="432" y="697"/>
                </a:lnTo>
                <a:lnTo>
                  <a:pt x="444" y="663"/>
                </a:lnTo>
                <a:lnTo>
                  <a:pt x="444" y="629"/>
                </a:lnTo>
                <a:lnTo>
                  <a:pt x="444" y="583"/>
                </a:lnTo>
                <a:lnTo>
                  <a:pt x="444" y="549"/>
                </a:lnTo>
                <a:lnTo>
                  <a:pt x="444" y="514"/>
                </a:lnTo>
                <a:lnTo>
                  <a:pt x="444" y="480"/>
                </a:lnTo>
                <a:lnTo>
                  <a:pt x="444" y="446"/>
                </a:lnTo>
                <a:lnTo>
                  <a:pt x="444" y="411"/>
                </a:lnTo>
                <a:lnTo>
                  <a:pt x="444" y="366"/>
                </a:lnTo>
                <a:lnTo>
                  <a:pt x="444" y="331"/>
                </a:lnTo>
                <a:lnTo>
                  <a:pt x="444" y="297"/>
                </a:lnTo>
                <a:lnTo>
                  <a:pt x="432" y="251"/>
                </a:lnTo>
                <a:lnTo>
                  <a:pt x="432" y="217"/>
                </a:lnTo>
                <a:lnTo>
                  <a:pt x="432" y="183"/>
                </a:lnTo>
                <a:lnTo>
                  <a:pt x="432" y="149"/>
                </a:lnTo>
                <a:lnTo>
                  <a:pt x="432" y="114"/>
                </a:lnTo>
                <a:lnTo>
                  <a:pt x="432" y="80"/>
                </a:lnTo>
                <a:lnTo>
                  <a:pt x="432" y="46"/>
                </a:lnTo>
                <a:lnTo>
                  <a:pt x="432" y="11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6" name="Freeform 35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Line 43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Line 44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45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Rectangle 46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091" name="Rectangle 47"/>
          <p:cNvSpPr>
            <a:spLocks noChangeArrowheads="1"/>
          </p:cNvSpPr>
          <p:nvPr/>
        </p:nvSpPr>
        <p:spPr bwMode="auto">
          <a:xfrm>
            <a:off x="2819400" y="9144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92" name="Rectangle 48"/>
          <p:cNvSpPr>
            <a:spLocks noChangeArrowheads="1"/>
          </p:cNvSpPr>
          <p:nvPr/>
        </p:nvSpPr>
        <p:spPr bwMode="auto">
          <a:xfrm>
            <a:off x="2895600" y="990600"/>
            <a:ext cx="7762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5093" name="Oval 49"/>
          <p:cNvSpPr>
            <a:spLocks noChangeArrowheads="1"/>
          </p:cNvSpPr>
          <p:nvPr/>
        </p:nvSpPr>
        <p:spPr bwMode="auto">
          <a:xfrm>
            <a:off x="4648200" y="12954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94" name="Rectangle 50"/>
          <p:cNvSpPr>
            <a:spLocks noChangeArrowheads="1"/>
          </p:cNvSpPr>
          <p:nvPr/>
        </p:nvSpPr>
        <p:spPr bwMode="auto">
          <a:xfrm>
            <a:off x="4724400" y="1447800"/>
            <a:ext cx="7762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5095" name="Rectangle 51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96" name="Rectangle 52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97" name="Line 53"/>
          <p:cNvSpPr>
            <a:spLocks noChangeShapeType="1"/>
          </p:cNvSpPr>
          <p:nvPr/>
        </p:nvSpPr>
        <p:spPr bwMode="auto">
          <a:xfrm>
            <a:off x="847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Rectangle 54"/>
          <p:cNvSpPr>
            <a:spLocks noChangeArrowheads="1"/>
          </p:cNvSpPr>
          <p:nvPr/>
        </p:nvSpPr>
        <p:spPr bwMode="auto">
          <a:xfrm>
            <a:off x="8535988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99" name="Line 55"/>
          <p:cNvSpPr>
            <a:spLocks noChangeShapeType="1"/>
          </p:cNvSpPr>
          <p:nvPr/>
        </p:nvSpPr>
        <p:spPr bwMode="auto">
          <a:xfrm>
            <a:off x="9007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Line 56"/>
          <p:cNvSpPr>
            <a:spLocks noChangeShapeType="1"/>
          </p:cNvSpPr>
          <p:nvPr/>
        </p:nvSpPr>
        <p:spPr bwMode="auto">
          <a:xfrm>
            <a:off x="4359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Line 57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Line 58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Rectangle 61"/>
          <p:cNvSpPr>
            <a:spLocks noChangeArrowheads="1"/>
          </p:cNvSpPr>
          <p:nvPr/>
        </p:nvSpPr>
        <p:spPr bwMode="auto">
          <a:xfrm>
            <a:off x="7469188" y="3414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45104" name="Line 62"/>
          <p:cNvSpPr>
            <a:spLocks noChangeShapeType="1"/>
          </p:cNvSpPr>
          <p:nvPr/>
        </p:nvSpPr>
        <p:spPr bwMode="auto">
          <a:xfrm>
            <a:off x="75596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Line 63"/>
          <p:cNvSpPr>
            <a:spLocks noChangeShapeType="1"/>
          </p:cNvSpPr>
          <p:nvPr/>
        </p:nvSpPr>
        <p:spPr bwMode="auto">
          <a:xfrm>
            <a:off x="80930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Line 64"/>
          <p:cNvSpPr>
            <a:spLocks noChangeShapeType="1"/>
          </p:cNvSpPr>
          <p:nvPr/>
        </p:nvSpPr>
        <p:spPr bwMode="auto">
          <a:xfrm>
            <a:off x="86264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Rectangle 65"/>
          <p:cNvSpPr>
            <a:spLocks noChangeArrowheads="1"/>
          </p:cNvSpPr>
          <p:nvPr/>
        </p:nvSpPr>
        <p:spPr bwMode="auto">
          <a:xfrm>
            <a:off x="7316788" y="3978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108" name="Rectangle 66"/>
          <p:cNvSpPr>
            <a:spLocks noChangeArrowheads="1"/>
          </p:cNvSpPr>
          <p:nvPr/>
        </p:nvSpPr>
        <p:spPr bwMode="auto">
          <a:xfrm>
            <a:off x="78501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109" name="Rectangle 67"/>
          <p:cNvSpPr>
            <a:spLocks noChangeArrowheads="1"/>
          </p:cNvSpPr>
          <p:nvPr/>
        </p:nvSpPr>
        <p:spPr bwMode="auto">
          <a:xfrm>
            <a:off x="83835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110" name="Freeform 68"/>
          <p:cNvSpPr>
            <a:spLocks/>
          </p:cNvSpPr>
          <p:nvPr/>
        </p:nvSpPr>
        <p:spPr bwMode="auto">
          <a:xfrm>
            <a:off x="7254875" y="1143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1" name="AutoShape 69"/>
          <p:cNvSpPr>
            <a:spLocks noChangeArrowheads="1"/>
          </p:cNvSpPr>
          <p:nvPr/>
        </p:nvSpPr>
        <p:spPr bwMode="auto">
          <a:xfrm>
            <a:off x="8026400" y="406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112" name="Rectangle 70"/>
          <p:cNvSpPr>
            <a:spLocks noChangeArrowheads="1"/>
          </p:cNvSpPr>
          <p:nvPr/>
        </p:nvSpPr>
        <p:spPr bwMode="auto">
          <a:xfrm>
            <a:off x="8077200" y="762000"/>
            <a:ext cx="7762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45113" name="Line 71"/>
          <p:cNvSpPr>
            <a:spLocks noChangeShapeType="1"/>
          </p:cNvSpPr>
          <p:nvPr/>
        </p:nvSpPr>
        <p:spPr bwMode="auto">
          <a:xfrm>
            <a:off x="3733800" y="1371600"/>
            <a:ext cx="91440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Rectangle 79"/>
          <p:cNvSpPr>
            <a:spLocks noChangeArrowheads="1"/>
          </p:cNvSpPr>
          <p:nvPr/>
        </p:nvSpPr>
        <p:spPr bwMode="auto">
          <a:xfrm>
            <a:off x="228600" y="4191000"/>
            <a:ext cx="131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(leaves)</a:t>
            </a:r>
          </a:p>
        </p:txBody>
      </p:sp>
      <p:sp>
        <p:nvSpPr>
          <p:cNvPr id="45115" name="Line 80"/>
          <p:cNvSpPr>
            <a:spLocks noChangeShapeType="1"/>
          </p:cNvSpPr>
          <p:nvPr/>
        </p:nvSpPr>
        <p:spPr bwMode="auto">
          <a:xfrm flipH="1" flipV="1">
            <a:off x="2286000" y="3124200"/>
            <a:ext cx="1727200" cy="96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6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574675" y="5207000"/>
            <a:ext cx="8467725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08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9"/>
          <p:cNvSpPr>
            <a:spLocks noChangeShapeType="1"/>
          </p:cNvSpPr>
          <p:nvPr/>
        </p:nvSpPr>
        <p:spPr bwMode="auto">
          <a:xfrm>
            <a:off x="1082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1692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6111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1144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14" name="Rectangle 14"/>
          <p:cNvSpPr>
            <a:spLocks noChangeArrowheads="1"/>
          </p:cNvSpPr>
          <p:nvPr/>
        </p:nvSpPr>
        <p:spPr bwMode="auto">
          <a:xfrm>
            <a:off x="16779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8"/>
          <p:cNvSpPr>
            <a:spLocks noChangeArrowheads="1"/>
          </p:cNvSpPr>
          <p:nvPr/>
        </p:nvSpPr>
        <p:spPr bwMode="auto">
          <a:xfrm>
            <a:off x="2363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19" name="Rectangle 19"/>
          <p:cNvSpPr>
            <a:spLocks noChangeArrowheads="1"/>
          </p:cNvSpPr>
          <p:nvPr/>
        </p:nvSpPr>
        <p:spPr bwMode="auto">
          <a:xfrm>
            <a:off x="29733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20" name="Rectangle 20"/>
          <p:cNvSpPr>
            <a:spLocks noChangeArrowheads="1"/>
          </p:cNvSpPr>
          <p:nvPr/>
        </p:nvSpPr>
        <p:spPr bwMode="auto">
          <a:xfrm>
            <a:off x="3582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5273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23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6264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5"/>
          <p:cNvSpPr>
            <a:spLocks noChangeArrowheads="1"/>
          </p:cNvSpPr>
          <p:nvPr/>
        </p:nvSpPr>
        <p:spPr bwMode="auto">
          <a:xfrm>
            <a:off x="4192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26" name="Rectangle 26"/>
          <p:cNvSpPr>
            <a:spLocks noChangeArrowheads="1"/>
          </p:cNvSpPr>
          <p:nvPr/>
        </p:nvSpPr>
        <p:spPr bwMode="auto">
          <a:xfrm>
            <a:off x="4725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27" name="Rectangle 27"/>
          <p:cNvSpPr>
            <a:spLocks noChangeArrowheads="1"/>
          </p:cNvSpPr>
          <p:nvPr/>
        </p:nvSpPr>
        <p:spPr bwMode="auto">
          <a:xfrm>
            <a:off x="5335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28" name="Rectangle 28"/>
          <p:cNvSpPr>
            <a:spLocks noChangeArrowheads="1"/>
          </p:cNvSpPr>
          <p:nvPr/>
        </p:nvSpPr>
        <p:spPr bwMode="auto">
          <a:xfrm>
            <a:off x="5792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29" name="Rectangle 29"/>
          <p:cNvSpPr>
            <a:spLocks noChangeArrowheads="1"/>
          </p:cNvSpPr>
          <p:nvPr/>
        </p:nvSpPr>
        <p:spPr bwMode="auto">
          <a:xfrm>
            <a:off x="63261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30" name="Freeform 30"/>
          <p:cNvSpPr>
            <a:spLocks/>
          </p:cNvSpPr>
          <p:nvPr/>
        </p:nvSpPr>
        <p:spPr bwMode="auto">
          <a:xfrm>
            <a:off x="23780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Line 32"/>
          <p:cNvSpPr>
            <a:spLocks noChangeShapeType="1"/>
          </p:cNvSpPr>
          <p:nvPr/>
        </p:nvSpPr>
        <p:spPr bwMode="auto">
          <a:xfrm>
            <a:off x="2682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33"/>
          <p:cNvSpPr>
            <a:spLocks noChangeShapeType="1"/>
          </p:cNvSpPr>
          <p:nvPr/>
        </p:nvSpPr>
        <p:spPr bwMode="auto">
          <a:xfrm>
            <a:off x="3216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34"/>
          <p:cNvSpPr>
            <a:spLocks noChangeShapeType="1"/>
          </p:cNvSpPr>
          <p:nvPr/>
        </p:nvSpPr>
        <p:spPr bwMode="auto">
          <a:xfrm>
            <a:off x="37496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Rectangle 35"/>
          <p:cNvSpPr>
            <a:spLocks noChangeArrowheads="1"/>
          </p:cNvSpPr>
          <p:nvPr/>
        </p:nvSpPr>
        <p:spPr bwMode="auto">
          <a:xfrm>
            <a:off x="24399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35" name="Rectangle 36"/>
          <p:cNvSpPr>
            <a:spLocks noChangeArrowheads="1"/>
          </p:cNvSpPr>
          <p:nvPr/>
        </p:nvSpPr>
        <p:spPr bwMode="auto">
          <a:xfrm>
            <a:off x="1870075" y="3302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36" name="Rectangle 37"/>
          <p:cNvSpPr>
            <a:spLocks noChangeArrowheads="1"/>
          </p:cNvSpPr>
          <p:nvPr/>
        </p:nvSpPr>
        <p:spPr bwMode="auto">
          <a:xfrm>
            <a:off x="1906588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7137" name="Oval 38"/>
          <p:cNvSpPr>
            <a:spLocks noChangeArrowheads="1"/>
          </p:cNvSpPr>
          <p:nvPr/>
        </p:nvSpPr>
        <p:spPr bwMode="auto">
          <a:xfrm>
            <a:off x="3089275" y="13208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38" name="Rectangle 39"/>
          <p:cNvSpPr>
            <a:spLocks noChangeArrowheads="1"/>
          </p:cNvSpPr>
          <p:nvPr/>
        </p:nvSpPr>
        <p:spPr bwMode="auto">
          <a:xfrm>
            <a:off x="3125788" y="14636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7139" name="Rectangle 40"/>
          <p:cNvSpPr>
            <a:spLocks noChangeArrowheads="1"/>
          </p:cNvSpPr>
          <p:nvPr/>
        </p:nvSpPr>
        <p:spPr bwMode="auto">
          <a:xfrm>
            <a:off x="2973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40" name="Rectangle 41"/>
          <p:cNvSpPr>
            <a:spLocks noChangeArrowheads="1"/>
          </p:cNvSpPr>
          <p:nvPr/>
        </p:nvSpPr>
        <p:spPr bwMode="auto">
          <a:xfrm>
            <a:off x="35067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41" name="Line 42"/>
          <p:cNvSpPr>
            <a:spLocks noChangeShapeType="1"/>
          </p:cNvSpPr>
          <p:nvPr/>
        </p:nvSpPr>
        <p:spPr bwMode="auto">
          <a:xfrm>
            <a:off x="6797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Rectangle 43"/>
          <p:cNvSpPr>
            <a:spLocks noChangeArrowheads="1"/>
          </p:cNvSpPr>
          <p:nvPr/>
        </p:nvSpPr>
        <p:spPr bwMode="auto">
          <a:xfrm>
            <a:off x="6859588" y="5197475"/>
            <a:ext cx="5524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43" name="Line 44"/>
          <p:cNvSpPr>
            <a:spLocks noChangeShapeType="1"/>
          </p:cNvSpPr>
          <p:nvPr/>
        </p:nvSpPr>
        <p:spPr bwMode="auto">
          <a:xfrm>
            <a:off x="733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5"/>
          <p:cNvSpPr>
            <a:spLocks noChangeShapeType="1"/>
          </p:cNvSpPr>
          <p:nvPr/>
        </p:nvSpPr>
        <p:spPr bwMode="auto">
          <a:xfrm>
            <a:off x="2606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Line 46"/>
          <p:cNvSpPr>
            <a:spLocks noChangeShapeType="1"/>
          </p:cNvSpPr>
          <p:nvPr/>
        </p:nvSpPr>
        <p:spPr bwMode="auto">
          <a:xfrm>
            <a:off x="3216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47"/>
          <p:cNvSpPr>
            <a:spLocks noChangeShapeType="1"/>
          </p:cNvSpPr>
          <p:nvPr/>
        </p:nvSpPr>
        <p:spPr bwMode="auto">
          <a:xfrm>
            <a:off x="3749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Line 50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51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52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Rectangle 53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51" name="Rectangle 54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52" name="Rectangle 55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53" name="Freeform 56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4" name="AutoShape 57"/>
          <p:cNvSpPr>
            <a:spLocks noChangeArrowheads="1"/>
          </p:cNvSpPr>
          <p:nvPr/>
        </p:nvSpPr>
        <p:spPr bwMode="auto">
          <a:xfrm>
            <a:off x="49022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55" name="Rectangle 58"/>
          <p:cNvSpPr>
            <a:spLocks noChangeArrowheads="1"/>
          </p:cNvSpPr>
          <p:nvPr/>
        </p:nvSpPr>
        <p:spPr bwMode="auto">
          <a:xfrm>
            <a:off x="5014913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47156" name="Line 59"/>
          <p:cNvSpPr>
            <a:spLocks noChangeShapeType="1"/>
          </p:cNvSpPr>
          <p:nvPr/>
        </p:nvSpPr>
        <p:spPr bwMode="auto">
          <a:xfrm>
            <a:off x="2768600" y="939800"/>
            <a:ext cx="48260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60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Line 61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Line 62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Line 63"/>
          <p:cNvSpPr>
            <a:spLocks noChangeShapeType="1"/>
          </p:cNvSpPr>
          <p:nvPr/>
        </p:nvSpPr>
        <p:spPr bwMode="auto">
          <a:xfrm>
            <a:off x="3987800" y="1752600"/>
            <a:ext cx="109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Rectangle 65"/>
          <p:cNvSpPr>
            <a:spLocks noChangeArrowheads="1"/>
          </p:cNvSpPr>
          <p:nvPr/>
        </p:nvSpPr>
        <p:spPr bwMode="auto">
          <a:xfrm>
            <a:off x="7392988" y="3414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47162" name="Line 66"/>
          <p:cNvSpPr>
            <a:spLocks noChangeShapeType="1"/>
          </p:cNvSpPr>
          <p:nvPr/>
        </p:nvSpPr>
        <p:spPr bwMode="auto">
          <a:xfrm>
            <a:off x="74834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3" name="Line 67"/>
          <p:cNvSpPr>
            <a:spLocks noChangeShapeType="1"/>
          </p:cNvSpPr>
          <p:nvPr/>
        </p:nvSpPr>
        <p:spPr bwMode="auto">
          <a:xfrm>
            <a:off x="80168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4" name="Line 68"/>
          <p:cNvSpPr>
            <a:spLocks noChangeShapeType="1"/>
          </p:cNvSpPr>
          <p:nvPr/>
        </p:nvSpPr>
        <p:spPr bwMode="auto">
          <a:xfrm>
            <a:off x="85502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5" name="Rectangle 69"/>
          <p:cNvSpPr>
            <a:spLocks noChangeArrowheads="1"/>
          </p:cNvSpPr>
          <p:nvPr/>
        </p:nvSpPr>
        <p:spPr bwMode="auto">
          <a:xfrm>
            <a:off x="7240588" y="3978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66" name="Rectangle 70"/>
          <p:cNvSpPr>
            <a:spLocks noChangeArrowheads="1"/>
          </p:cNvSpPr>
          <p:nvPr/>
        </p:nvSpPr>
        <p:spPr bwMode="auto">
          <a:xfrm>
            <a:off x="77739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67" name="Rectangle 71"/>
          <p:cNvSpPr>
            <a:spLocks noChangeArrowheads="1"/>
          </p:cNvSpPr>
          <p:nvPr/>
        </p:nvSpPr>
        <p:spPr bwMode="auto">
          <a:xfrm>
            <a:off x="83073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68" name="Freeform 72"/>
          <p:cNvSpPr>
            <a:spLocks/>
          </p:cNvSpPr>
          <p:nvPr/>
        </p:nvSpPr>
        <p:spPr bwMode="auto">
          <a:xfrm>
            <a:off x="7178675" y="1141413"/>
            <a:ext cx="1620838" cy="2744787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9" name="AutoShape 73"/>
          <p:cNvSpPr>
            <a:spLocks noChangeArrowheads="1"/>
          </p:cNvSpPr>
          <p:nvPr/>
        </p:nvSpPr>
        <p:spPr bwMode="auto">
          <a:xfrm>
            <a:off x="7874000" y="1778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70" name="Rectangle 74"/>
          <p:cNvSpPr>
            <a:spLocks noChangeArrowheads="1"/>
          </p:cNvSpPr>
          <p:nvPr/>
        </p:nvSpPr>
        <p:spPr bwMode="auto">
          <a:xfrm>
            <a:off x="7986713" y="549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47171" name="Line 75"/>
          <p:cNvSpPr>
            <a:spLocks noChangeShapeType="1"/>
          </p:cNvSpPr>
          <p:nvPr/>
        </p:nvSpPr>
        <p:spPr bwMode="auto">
          <a:xfrm>
            <a:off x="786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2" name="Line 76"/>
          <p:cNvSpPr>
            <a:spLocks noChangeShapeType="1"/>
          </p:cNvSpPr>
          <p:nvPr/>
        </p:nvSpPr>
        <p:spPr bwMode="auto">
          <a:xfrm>
            <a:off x="8397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3" name="Line 77"/>
          <p:cNvSpPr>
            <a:spLocks noChangeShapeType="1"/>
          </p:cNvSpPr>
          <p:nvPr/>
        </p:nvSpPr>
        <p:spPr bwMode="auto">
          <a:xfrm>
            <a:off x="8931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4" name="Rectangle 80"/>
          <p:cNvSpPr>
            <a:spLocks noChangeArrowheads="1"/>
          </p:cNvSpPr>
          <p:nvPr/>
        </p:nvSpPr>
        <p:spPr bwMode="auto">
          <a:xfrm>
            <a:off x="73771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75" name="Rectangle 81"/>
          <p:cNvSpPr>
            <a:spLocks noChangeArrowheads="1"/>
          </p:cNvSpPr>
          <p:nvPr/>
        </p:nvSpPr>
        <p:spPr bwMode="auto">
          <a:xfrm>
            <a:off x="79105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76" name="Rectangle 82"/>
          <p:cNvSpPr>
            <a:spLocks noChangeArrowheads="1"/>
          </p:cNvSpPr>
          <p:nvPr/>
        </p:nvSpPr>
        <p:spPr bwMode="auto">
          <a:xfrm>
            <a:off x="84439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So What are Proteins?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0000"/>
                </a:solidFill>
              </a:rPr>
              <a:t>Proteins</a:t>
            </a:r>
            <a:r>
              <a:rPr lang="en-US" sz="3000" smtClean="0"/>
              <a:t> are the “work-horses” of the cell…they do a lot of different jobs!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A) </a:t>
            </a:r>
            <a:r>
              <a:rPr lang="en-US" sz="3000" smtClean="0">
                <a:solidFill>
                  <a:srgbClr val="FF0000"/>
                </a:solidFill>
              </a:rPr>
              <a:t>Antibodies</a:t>
            </a:r>
            <a:r>
              <a:rPr lang="en-US" sz="3000" smtClean="0"/>
              <a:t> – immune system (defense)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B) </a:t>
            </a:r>
            <a:r>
              <a:rPr lang="en-US" sz="3000" smtClean="0">
                <a:solidFill>
                  <a:srgbClr val="FF0000"/>
                </a:solidFill>
              </a:rPr>
              <a:t>Structure</a:t>
            </a:r>
            <a:r>
              <a:rPr lang="en-US" sz="3000" smtClean="0"/>
              <a:t> – hair and nails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C) </a:t>
            </a:r>
            <a:r>
              <a:rPr lang="en-US" sz="3000" smtClean="0">
                <a:solidFill>
                  <a:srgbClr val="FF0000"/>
                </a:solidFill>
              </a:rPr>
              <a:t>Speeding Up Reactions</a:t>
            </a:r>
            <a:r>
              <a:rPr lang="en-US" sz="3000" smtClean="0"/>
              <a:t> – enzymes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D) </a:t>
            </a:r>
            <a:r>
              <a:rPr lang="en-US" sz="3000" smtClean="0">
                <a:solidFill>
                  <a:srgbClr val="FF0000"/>
                </a:solidFill>
              </a:rPr>
              <a:t>Transport</a:t>
            </a:r>
            <a:r>
              <a:rPr lang="en-US" sz="3000" smtClean="0"/>
              <a:t> – hemoglobin (in blood)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E) </a:t>
            </a:r>
            <a:r>
              <a:rPr lang="en-US" sz="3000" smtClean="0">
                <a:solidFill>
                  <a:srgbClr val="FF0000"/>
                </a:solidFill>
              </a:rPr>
              <a:t>Movement</a:t>
            </a:r>
            <a:r>
              <a:rPr lang="en-US" sz="3000" smtClean="0"/>
              <a:t> – muscle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And the list goes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574675" y="5207000"/>
            <a:ext cx="8467725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56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9"/>
          <p:cNvSpPr>
            <a:spLocks noChangeShapeType="1"/>
          </p:cNvSpPr>
          <p:nvPr/>
        </p:nvSpPr>
        <p:spPr bwMode="auto">
          <a:xfrm>
            <a:off x="1082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"/>
          <p:cNvSpPr>
            <a:spLocks noChangeShapeType="1"/>
          </p:cNvSpPr>
          <p:nvPr/>
        </p:nvSpPr>
        <p:spPr bwMode="auto">
          <a:xfrm>
            <a:off x="1692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12"/>
          <p:cNvSpPr>
            <a:spLocks noChangeArrowheads="1"/>
          </p:cNvSpPr>
          <p:nvPr/>
        </p:nvSpPr>
        <p:spPr bwMode="auto">
          <a:xfrm>
            <a:off x="6111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61" name="Rectangle 13"/>
          <p:cNvSpPr>
            <a:spLocks noChangeArrowheads="1"/>
          </p:cNvSpPr>
          <p:nvPr/>
        </p:nvSpPr>
        <p:spPr bwMode="auto">
          <a:xfrm>
            <a:off x="1144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62" name="Rectangle 14"/>
          <p:cNvSpPr>
            <a:spLocks noChangeArrowheads="1"/>
          </p:cNvSpPr>
          <p:nvPr/>
        </p:nvSpPr>
        <p:spPr bwMode="auto">
          <a:xfrm>
            <a:off x="16779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8"/>
          <p:cNvSpPr>
            <a:spLocks noChangeArrowheads="1"/>
          </p:cNvSpPr>
          <p:nvPr/>
        </p:nvSpPr>
        <p:spPr bwMode="auto">
          <a:xfrm>
            <a:off x="2363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167" name="Rectangle 19"/>
          <p:cNvSpPr>
            <a:spLocks noChangeArrowheads="1"/>
          </p:cNvSpPr>
          <p:nvPr/>
        </p:nvSpPr>
        <p:spPr bwMode="auto">
          <a:xfrm>
            <a:off x="29733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68" name="Rectangle 20"/>
          <p:cNvSpPr>
            <a:spLocks noChangeArrowheads="1"/>
          </p:cNvSpPr>
          <p:nvPr/>
        </p:nvSpPr>
        <p:spPr bwMode="auto">
          <a:xfrm>
            <a:off x="3582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69" name="Line 2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22"/>
          <p:cNvSpPr>
            <a:spLocks noChangeShapeType="1"/>
          </p:cNvSpPr>
          <p:nvPr/>
        </p:nvSpPr>
        <p:spPr bwMode="auto">
          <a:xfrm>
            <a:off x="5273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23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4"/>
          <p:cNvSpPr>
            <a:spLocks noChangeShapeType="1"/>
          </p:cNvSpPr>
          <p:nvPr/>
        </p:nvSpPr>
        <p:spPr bwMode="auto">
          <a:xfrm>
            <a:off x="6264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5"/>
          <p:cNvSpPr>
            <a:spLocks noChangeArrowheads="1"/>
          </p:cNvSpPr>
          <p:nvPr/>
        </p:nvSpPr>
        <p:spPr bwMode="auto">
          <a:xfrm>
            <a:off x="4192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174" name="Rectangle 26"/>
          <p:cNvSpPr>
            <a:spLocks noChangeArrowheads="1"/>
          </p:cNvSpPr>
          <p:nvPr/>
        </p:nvSpPr>
        <p:spPr bwMode="auto">
          <a:xfrm>
            <a:off x="4725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75" name="Rectangle 27"/>
          <p:cNvSpPr>
            <a:spLocks noChangeArrowheads="1"/>
          </p:cNvSpPr>
          <p:nvPr/>
        </p:nvSpPr>
        <p:spPr bwMode="auto">
          <a:xfrm>
            <a:off x="5335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76" name="Rectangle 28"/>
          <p:cNvSpPr>
            <a:spLocks noChangeArrowheads="1"/>
          </p:cNvSpPr>
          <p:nvPr/>
        </p:nvSpPr>
        <p:spPr bwMode="auto">
          <a:xfrm>
            <a:off x="5792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177" name="Rectangle 29"/>
          <p:cNvSpPr>
            <a:spLocks noChangeArrowheads="1"/>
          </p:cNvSpPr>
          <p:nvPr/>
        </p:nvSpPr>
        <p:spPr bwMode="auto">
          <a:xfrm>
            <a:off x="63261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178" name="Freeform 30"/>
          <p:cNvSpPr>
            <a:spLocks/>
          </p:cNvSpPr>
          <p:nvPr/>
        </p:nvSpPr>
        <p:spPr bwMode="auto">
          <a:xfrm>
            <a:off x="15875" y="8382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Rectangle 36"/>
          <p:cNvSpPr>
            <a:spLocks noChangeArrowheads="1"/>
          </p:cNvSpPr>
          <p:nvPr/>
        </p:nvSpPr>
        <p:spPr bwMode="auto">
          <a:xfrm>
            <a:off x="1870075" y="3302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80" name="Rectangle 37"/>
          <p:cNvSpPr>
            <a:spLocks noChangeArrowheads="1"/>
          </p:cNvSpPr>
          <p:nvPr/>
        </p:nvSpPr>
        <p:spPr bwMode="auto">
          <a:xfrm>
            <a:off x="1906588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9181" name="Oval 38"/>
          <p:cNvSpPr>
            <a:spLocks noChangeArrowheads="1"/>
          </p:cNvSpPr>
          <p:nvPr/>
        </p:nvSpPr>
        <p:spPr bwMode="auto">
          <a:xfrm>
            <a:off x="3394075" y="6350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82" name="Rectangle 39"/>
          <p:cNvSpPr>
            <a:spLocks noChangeArrowheads="1"/>
          </p:cNvSpPr>
          <p:nvPr/>
        </p:nvSpPr>
        <p:spPr bwMode="auto">
          <a:xfrm>
            <a:off x="3430588" y="777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9183" name="Line 42"/>
          <p:cNvSpPr>
            <a:spLocks noChangeShapeType="1"/>
          </p:cNvSpPr>
          <p:nvPr/>
        </p:nvSpPr>
        <p:spPr bwMode="auto">
          <a:xfrm>
            <a:off x="6797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Rectangle 43"/>
          <p:cNvSpPr>
            <a:spLocks noChangeArrowheads="1"/>
          </p:cNvSpPr>
          <p:nvPr/>
        </p:nvSpPr>
        <p:spPr bwMode="auto">
          <a:xfrm>
            <a:off x="6859588" y="5197475"/>
            <a:ext cx="5524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85" name="Line 44"/>
          <p:cNvSpPr>
            <a:spLocks noChangeShapeType="1"/>
          </p:cNvSpPr>
          <p:nvPr/>
        </p:nvSpPr>
        <p:spPr bwMode="auto">
          <a:xfrm>
            <a:off x="733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47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48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Line 49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Rectangle 50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190" name="Rectangle 51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91" name="Rectangle 52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92" name="Freeform 53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3" name="AutoShape 54"/>
          <p:cNvSpPr>
            <a:spLocks noChangeArrowheads="1"/>
          </p:cNvSpPr>
          <p:nvPr/>
        </p:nvSpPr>
        <p:spPr bwMode="auto">
          <a:xfrm>
            <a:off x="49022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94" name="Rectangle 55"/>
          <p:cNvSpPr>
            <a:spLocks noChangeArrowheads="1"/>
          </p:cNvSpPr>
          <p:nvPr/>
        </p:nvSpPr>
        <p:spPr bwMode="auto">
          <a:xfrm>
            <a:off x="5014913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49195" name="Line 56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57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Line 58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Rectangle 60"/>
          <p:cNvSpPr>
            <a:spLocks noChangeArrowheads="1"/>
          </p:cNvSpPr>
          <p:nvPr/>
        </p:nvSpPr>
        <p:spPr bwMode="auto">
          <a:xfrm>
            <a:off x="7392988" y="3414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49199" name="Line 61"/>
          <p:cNvSpPr>
            <a:spLocks noChangeShapeType="1"/>
          </p:cNvSpPr>
          <p:nvPr/>
        </p:nvSpPr>
        <p:spPr bwMode="auto">
          <a:xfrm>
            <a:off x="74834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Line 62"/>
          <p:cNvSpPr>
            <a:spLocks noChangeShapeType="1"/>
          </p:cNvSpPr>
          <p:nvPr/>
        </p:nvSpPr>
        <p:spPr bwMode="auto">
          <a:xfrm>
            <a:off x="80168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Line 63"/>
          <p:cNvSpPr>
            <a:spLocks noChangeShapeType="1"/>
          </p:cNvSpPr>
          <p:nvPr/>
        </p:nvSpPr>
        <p:spPr bwMode="auto">
          <a:xfrm>
            <a:off x="85502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Rectangle 64"/>
          <p:cNvSpPr>
            <a:spLocks noChangeArrowheads="1"/>
          </p:cNvSpPr>
          <p:nvPr/>
        </p:nvSpPr>
        <p:spPr bwMode="auto">
          <a:xfrm>
            <a:off x="7240588" y="3978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203" name="Rectangle 65"/>
          <p:cNvSpPr>
            <a:spLocks noChangeArrowheads="1"/>
          </p:cNvSpPr>
          <p:nvPr/>
        </p:nvSpPr>
        <p:spPr bwMode="auto">
          <a:xfrm>
            <a:off x="77739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204" name="Rectangle 66"/>
          <p:cNvSpPr>
            <a:spLocks noChangeArrowheads="1"/>
          </p:cNvSpPr>
          <p:nvPr/>
        </p:nvSpPr>
        <p:spPr bwMode="auto">
          <a:xfrm>
            <a:off x="83073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205" name="Freeform 67"/>
          <p:cNvSpPr>
            <a:spLocks/>
          </p:cNvSpPr>
          <p:nvPr/>
        </p:nvSpPr>
        <p:spPr bwMode="auto">
          <a:xfrm>
            <a:off x="7178675" y="1143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6" name="AutoShape 68"/>
          <p:cNvSpPr>
            <a:spLocks noChangeArrowheads="1"/>
          </p:cNvSpPr>
          <p:nvPr/>
        </p:nvSpPr>
        <p:spPr bwMode="auto">
          <a:xfrm>
            <a:off x="7874000" y="1778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207" name="Rectangle 69"/>
          <p:cNvSpPr>
            <a:spLocks noChangeArrowheads="1"/>
          </p:cNvSpPr>
          <p:nvPr/>
        </p:nvSpPr>
        <p:spPr bwMode="auto">
          <a:xfrm>
            <a:off x="7986713" y="549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49208" name="Line 70"/>
          <p:cNvSpPr>
            <a:spLocks noChangeShapeType="1"/>
          </p:cNvSpPr>
          <p:nvPr/>
        </p:nvSpPr>
        <p:spPr bwMode="auto">
          <a:xfrm>
            <a:off x="786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Line 71"/>
          <p:cNvSpPr>
            <a:spLocks noChangeShapeType="1"/>
          </p:cNvSpPr>
          <p:nvPr/>
        </p:nvSpPr>
        <p:spPr bwMode="auto">
          <a:xfrm>
            <a:off x="8397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Line 72"/>
          <p:cNvSpPr>
            <a:spLocks noChangeShapeType="1"/>
          </p:cNvSpPr>
          <p:nvPr/>
        </p:nvSpPr>
        <p:spPr bwMode="auto">
          <a:xfrm>
            <a:off x="8931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Rectangle 73"/>
          <p:cNvSpPr>
            <a:spLocks noChangeArrowheads="1"/>
          </p:cNvSpPr>
          <p:nvPr/>
        </p:nvSpPr>
        <p:spPr bwMode="auto">
          <a:xfrm>
            <a:off x="73771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212" name="Rectangle 74"/>
          <p:cNvSpPr>
            <a:spLocks noChangeArrowheads="1"/>
          </p:cNvSpPr>
          <p:nvPr/>
        </p:nvSpPr>
        <p:spPr bwMode="auto">
          <a:xfrm>
            <a:off x="79105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213" name="Rectangle 75"/>
          <p:cNvSpPr>
            <a:spLocks noChangeArrowheads="1"/>
          </p:cNvSpPr>
          <p:nvPr/>
        </p:nvSpPr>
        <p:spPr bwMode="auto">
          <a:xfrm>
            <a:off x="84439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214" name="Line 76"/>
          <p:cNvSpPr>
            <a:spLocks noChangeShapeType="1"/>
          </p:cNvSpPr>
          <p:nvPr/>
        </p:nvSpPr>
        <p:spPr bwMode="auto">
          <a:xfrm>
            <a:off x="2768600" y="787400"/>
            <a:ext cx="5588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5" name="Line 77"/>
          <p:cNvSpPr>
            <a:spLocks noChangeShapeType="1"/>
          </p:cNvSpPr>
          <p:nvPr/>
        </p:nvSpPr>
        <p:spPr bwMode="auto">
          <a:xfrm>
            <a:off x="4292600" y="1168400"/>
            <a:ext cx="86360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6" name="Rectangle 79"/>
          <p:cNvSpPr>
            <a:spLocks noChangeArrowheads="1"/>
          </p:cNvSpPr>
          <p:nvPr/>
        </p:nvSpPr>
        <p:spPr bwMode="auto">
          <a:xfrm>
            <a:off x="152400" y="3733800"/>
            <a:ext cx="131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(leaves)</a:t>
            </a:r>
          </a:p>
        </p:txBody>
      </p:sp>
      <p:sp>
        <p:nvSpPr>
          <p:cNvPr id="49217" name="Line 80"/>
          <p:cNvSpPr>
            <a:spLocks noChangeShapeType="1"/>
          </p:cNvSpPr>
          <p:nvPr/>
        </p:nvSpPr>
        <p:spPr bwMode="auto">
          <a:xfrm flipH="1" flipV="1">
            <a:off x="1752600" y="2743200"/>
            <a:ext cx="1727200" cy="96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2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01600" y="5207000"/>
            <a:ext cx="89408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04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90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06" name="Line 10"/>
          <p:cNvSpPr>
            <a:spLocks noChangeShapeType="1"/>
          </p:cNvSpPr>
          <p:nvPr/>
        </p:nvSpPr>
        <p:spPr bwMode="auto">
          <a:xfrm>
            <a:off x="1158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12"/>
          <p:cNvSpPr>
            <a:spLocks noChangeShapeType="1"/>
          </p:cNvSpPr>
          <p:nvPr/>
        </p:nvSpPr>
        <p:spPr bwMode="auto">
          <a:xfrm>
            <a:off x="1768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13"/>
          <p:cNvSpPr>
            <a:spLocks noChangeArrowheads="1"/>
          </p:cNvSpPr>
          <p:nvPr/>
        </p:nvSpPr>
        <p:spPr bwMode="auto">
          <a:xfrm>
            <a:off x="6238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12334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11" name="Rectangle 15"/>
          <p:cNvSpPr>
            <a:spLocks noChangeArrowheads="1"/>
          </p:cNvSpPr>
          <p:nvPr/>
        </p:nvSpPr>
        <p:spPr bwMode="auto">
          <a:xfrm>
            <a:off x="1843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8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2452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17" name="Rectangle 21"/>
          <p:cNvSpPr>
            <a:spLocks noChangeArrowheads="1"/>
          </p:cNvSpPr>
          <p:nvPr/>
        </p:nvSpPr>
        <p:spPr bwMode="auto">
          <a:xfrm>
            <a:off x="2986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18" name="Rectangle 22"/>
          <p:cNvSpPr>
            <a:spLocks noChangeArrowheads="1"/>
          </p:cNvSpPr>
          <p:nvPr/>
        </p:nvSpPr>
        <p:spPr bwMode="auto">
          <a:xfrm>
            <a:off x="3595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19" name="Rectangle 23"/>
          <p:cNvSpPr>
            <a:spLocks noChangeArrowheads="1"/>
          </p:cNvSpPr>
          <p:nvPr/>
        </p:nvSpPr>
        <p:spPr bwMode="auto">
          <a:xfrm>
            <a:off x="4129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20" name="Rectangle 24"/>
          <p:cNvSpPr>
            <a:spLocks noChangeArrowheads="1"/>
          </p:cNvSpPr>
          <p:nvPr/>
        </p:nvSpPr>
        <p:spPr bwMode="auto">
          <a:xfrm>
            <a:off x="4662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21" name="Rectangle 25"/>
          <p:cNvSpPr>
            <a:spLocks noChangeArrowheads="1"/>
          </p:cNvSpPr>
          <p:nvPr/>
        </p:nvSpPr>
        <p:spPr bwMode="auto">
          <a:xfrm>
            <a:off x="41275" y="3302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22" name="Rectangle 26"/>
          <p:cNvSpPr>
            <a:spLocks noChangeArrowheads="1"/>
          </p:cNvSpPr>
          <p:nvPr/>
        </p:nvSpPr>
        <p:spPr bwMode="auto">
          <a:xfrm>
            <a:off x="77788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51223" name="Oval 27"/>
          <p:cNvSpPr>
            <a:spLocks noChangeArrowheads="1"/>
          </p:cNvSpPr>
          <p:nvPr/>
        </p:nvSpPr>
        <p:spPr bwMode="auto">
          <a:xfrm>
            <a:off x="1565275" y="6350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24" name="Rectangle 28"/>
          <p:cNvSpPr>
            <a:spLocks noChangeArrowheads="1"/>
          </p:cNvSpPr>
          <p:nvPr/>
        </p:nvSpPr>
        <p:spPr bwMode="auto">
          <a:xfrm>
            <a:off x="1525588" y="777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51225" name="Line 29"/>
          <p:cNvSpPr>
            <a:spLocks noChangeShapeType="1"/>
          </p:cNvSpPr>
          <p:nvPr/>
        </p:nvSpPr>
        <p:spPr bwMode="auto">
          <a:xfrm>
            <a:off x="5197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Rectangle 30"/>
          <p:cNvSpPr>
            <a:spLocks noChangeArrowheads="1"/>
          </p:cNvSpPr>
          <p:nvPr/>
        </p:nvSpPr>
        <p:spPr bwMode="auto">
          <a:xfrm>
            <a:off x="5270500" y="5197475"/>
            <a:ext cx="54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27" name="Line 3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34"/>
          <p:cNvSpPr>
            <a:spLocks noChangeShapeType="1"/>
          </p:cNvSpPr>
          <p:nvPr/>
        </p:nvSpPr>
        <p:spPr bwMode="auto">
          <a:xfrm>
            <a:off x="26066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Line 35"/>
          <p:cNvSpPr>
            <a:spLocks noChangeShapeType="1"/>
          </p:cNvSpPr>
          <p:nvPr/>
        </p:nvSpPr>
        <p:spPr bwMode="auto">
          <a:xfrm>
            <a:off x="31400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36"/>
          <p:cNvSpPr>
            <a:spLocks noChangeShapeType="1"/>
          </p:cNvSpPr>
          <p:nvPr/>
        </p:nvSpPr>
        <p:spPr bwMode="auto">
          <a:xfrm>
            <a:off x="3673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7"/>
          <p:cNvSpPr>
            <a:spLocks noChangeArrowheads="1"/>
          </p:cNvSpPr>
          <p:nvPr/>
        </p:nvSpPr>
        <p:spPr bwMode="auto">
          <a:xfrm>
            <a:off x="23637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32" name="Rectangle 38"/>
          <p:cNvSpPr>
            <a:spLocks noChangeArrowheads="1"/>
          </p:cNvSpPr>
          <p:nvPr/>
        </p:nvSpPr>
        <p:spPr bwMode="auto">
          <a:xfrm>
            <a:off x="2897188" y="4740275"/>
            <a:ext cx="3778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33" name="Rectangle 39"/>
          <p:cNvSpPr>
            <a:spLocks noChangeArrowheads="1"/>
          </p:cNvSpPr>
          <p:nvPr/>
        </p:nvSpPr>
        <p:spPr bwMode="auto">
          <a:xfrm>
            <a:off x="35067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34" name="Freeform 40"/>
          <p:cNvSpPr>
            <a:spLocks/>
          </p:cNvSpPr>
          <p:nvPr/>
        </p:nvSpPr>
        <p:spPr bwMode="auto">
          <a:xfrm>
            <a:off x="23018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AutoShape 41"/>
          <p:cNvSpPr>
            <a:spLocks noChangeArrowheads="1"/>
          </p:cNvSpPr>
          <p:nvPr/>
        </p:nvSpPr>
        <p:spPr bwMode="auto">
          <a:xfrm>
            <a:off x="30734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36" name="Rectangle 42"/>
          <p:cNvSpPr>
            <a:spLocks noChangeArrowheads="1"/>
          </p:cNvSpPr>
          <p:nvPr/>
        </p:nvSpPr>
        <p:spPr bwMode="auto">
          <a:xfrm>
            <a:off x="3186113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51237" name="Line 43"/>
          <p:cNvSpPr>
            <a:spLocks noChangeShapeType="1"/>
          </p:cNvSpPr>
          <p:nvPr/>
        </p:nvSpPr>
        <p:spPr bwMode="auto">
          <a:xfrm>
            <a:off x="2606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44"/>
          <p:cNvSpPr>
            <a:spLocks noChangeShapeType="1"/>
          </p:cNvSpPr>
          <p:nvPr/>
        </p:nvSpPr>
        <p:spPr bwMode="auto">
          <a:xfrm>
            <a:off x="31400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45"/>
          <p:cNvSpPr>
            <a:spLocks noChangeShapeType="1"/>
          </p:cNvSpPr>
          <p:nvPr/>
        </p:nvSpPr>
        <p:spPr bwMode="auto">
          <a:xfrm>
            <a:off x="3749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Rectangle 46"/>
          <p:cNvSpPr>
            <a:spLocks noChangeArrowheads="1"/>
          </p:cNvSpPr>
          <p:nvPr/>
        </p:nvSpPr>
        <p:spPr bwMode="auto">
          <a:xfrm>
            <a:off x="4344988" y="4176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51241" name="Line 47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Line 48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Line 49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Rectangle 50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45" name="Rectangle 51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46" name="Rectangle 52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47" name="Freeform 53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8" name="AutoShape 54"/>
          <p:cNvSpPr>
            <a:spLocks noChangeArrowheads="1"/>
          </p:cNvSpPr>
          <p:nvPr/>
        </p:nvSpPr>
        <p:spPr bwMode="auto">
          <a:xfrm>
            <a:off x="4673600" y="9398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49" name="Rectangle 55"/>
          <p:cNvSpPr>
            <a:spLocks noChangeArrowheads="1"/>
          </p:cNvSpPr>
          <p:nvPr/>
        </p:nvSpPr>
        <p:spPr bwMode="auto">
          <a:xfrm>
            <a:off x="4786313" y="1311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51250" name="Line 56"/>
          <p:cNvSpPr>
            <a:spLocks noChangeShapeType="1"/>
          </p:cNvSpPr>
          <p:nvPr/>
        </p:nvSpPr>
        <p:spPr bwMode="auto">
          <a:xfrm>
            <a:off x="6340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7"/>
          <p:cNvSpPr>
            <a:spLocks noChangeShapeType="1"/>
          </p:cNvSpPr>
          <p:nvPr/>
        </p:nvSpPr>
        <p:spPr bwMode="auto">
          <a:xfrm>
            <a:off x="6873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Line 58"/>
          <p:cNvSpPr>
            <a:spLocks noChangeShapeType="1"/>
          </p:cNvSpPr>
          <p:nvPr/>
        </p:nvSpPr>
        <p:spPr bwMode="auto">
          <a:xfrm>
            <a:off x="7407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Rectangle 59"/>
          <p:cNvSpPr>
            <a:spLocks noChangeArrowheads="1"/>
          </p:cNvSpPr>
          <p:nvPr/>
        </p:nvSpPr>
        <p:spPr bwMode="auto">
          <a:xfrm>
            <a:off x="58626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54" name="Rectangle 60"/>
          <p:cNvSpPr>
            <a:spLocks noChangeArrowheads="1"/>
          </p:cNvSpPr>
          <p:nvPr/>
        </p:nvSpPr>
        <p:spPr bwMode="auto">
          <a:xfrm>
            <a:off x="63960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55" name="Rectangle 61"/>
          <p:cNvSpPr>
            <a:spLocks noChangeArrowheads="1"/>
          </p:cNvSpPr>
          <p:nvPr/>
        </p:nvSpPr>
        <p:spPr bwMode="auto">
          <a:xfrm>
            <a:off x="69294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56" name="Line 62"/>
          <p:cNvSpPr>
            <a:spLocks noChangeShapeType="1"/>
          </p:cNvSpPr>
          <p:nvPr/>
        </p:nvSpPr>
        <p:spPr bwMode="auto">
          <a:xfrm>
            <a:off x="939800" y="787400"/>
            <a:ext cx="5588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Line 63"/>
          <p:cNvSpPr>
            <a:spLocks noChangeShapeType="1"/>
          </p:cNvSpPr>
          <p:nvPr/>
        </p:nvSpPr>
        <p:spPr bwMode="auto">
          <a:xfrm>
            <a:off x="2463800" y="1168400"/>
            <a:ext cx="86360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Line 66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9" name="Line 67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0" name="Line 68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1" name="Line 69"/>
          <p:cNvSpPr>
            <a:spLocks noChangeShapeType="1"/>
          </p:cNvSpPr>
          <p:nvPr/>
        </p:nvSpPr>
        <p:spPr bwMode="auto">
          <a:xfrm>
            <a:off x="3911600" y="1752600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2" name="Line 70"/>
          <p:cNvSpPr>
            <a:spLocks noChangeShapeType="1"/>
          </p:cNvSpPr>
          <p:nvPr/>
        </p:nvSpPr>
        <p:spPr bwMode="auto">
          <a:xfrm>
            <a:off x="7940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3" name="Line 71"/>
          <p:cNvSpPr>
            <a:spLocks noChangeShapeType="1"/>
          </p:cNvSpPr>
          <p:nvPr/>
        </p:nvSpPr>
        <p:spPr bwMode="auto">
          <a:xfrm>
            <a:off x="847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4" name="Freeform 73"/>
          <p:cNvSpPr>
            <a:spLocks/>
          </p:cNvSpPr>
          <p:nvPr/>
        </p:nvSpPr>
        <p:spPr bwMode="auto">
          <a:xfrm>
            <a:off x="7178675" y="6858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5" name="Line 74"/>
          <p:cNvSpPr>
            <a:spLocks noChangeShapeType="1"/>
          </p:cNvSpPr>
          <p:nvPr/>
        </p:nvSpPr>
        <p:spPr bwMode="auto">
          <a:xfrm>
            <a:off x="75596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6" name="Line 75"/>
          <p:cNvSpPr>
            <a:spLocks noChangeShapeType="1"/>
          </p:cNvSpPr>
          <p:nvPr/>
        </p:nvSpPr>
        <p:spPr bwMode="auto">
          <a:xfrm>
            <a:off x="80930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7" name="Line 76"/>
          <p:cNvSpPr>
            <a:spLocks noChangeShapeType="1"/>
          </p:cNvSpPr>
          <p:nvPr/>
        </p:nvSpPr>
        <p:spPr bwMode="auto">
          <a:xfrm>
            <a:off x="86264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8" name="Rectangle 77"/>
          <p:cNvSpPr>
            <a:spLocks noChangeArrowheads="1"/>
          </p:cNvSpPr>
          <p:nvPr/>
        </p:nvSpPr>
        <p:spPr bwMode="auto">
          <a:xfrm>
            <a:off x="73167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69" name="Rectangle 78"/>
          <p:cNvSpPr>
            <a:spLocks noChangeArrowheads="1"/>
          </p:cNvSpPr>
          <p:nvPr/>
        </p:nvSpPr>
        <p:spPr bwMode="auto">
          <a:xfrm>
            <a:off x="7850188" y="35210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70" name="Rectangle 79"/>
          <p:cNvSpPr>
            <a:spLocks noChangeArrowheads="1"/>
          </p:cNvSpPr>
          <p:nvPr/>
        </p:nvSpPr>
        <p:spPr bwMode="auto">
          <a:xfrm>
            <a:off x="83835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71" name="Rectangle 80"/>
          <p:cNvSpPr>
            <a:spLocks noChangeArrowheads="1"/>
          </p:cNvSpPr>
          <p:nvPr/>
        </p:nvSpPr>
        <p:spPr bwMode="auto">
          <a:xfrm>
            <a:off x="7377113" y="29194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51272" name="AutoShape 81"/>
          <p:cNvSpPr>
            <a:spLocks noChangeArrowheads="1"/>
          </p:cNvSpPr>
          <p:nvPr/>
        </p:nvSpPr>
        <p:spPr bwMode="auto">
          <a:xfrm rot="10800000" flipH="1" flipV="1">
            <a:off x="7797800" y="177800"/>
            <a:ext cx="863600" cy="711200"/>
          </a:xfrm>
          <a:custGeom>
            <a:avLst/>
            <a:gdLst>
              <a:gd name="T0" fmla="*/ 1226519140 w 21600"/>
              <a:gd name="T1" fmla="*/ 193934358 h 21600"/>
              <a:gd name="T2" fmla="*/ 715485624 w 21600"/>
              <a:gd name="T3" fmla="*/ 347888491 h 21600"/>
              <a:gd name="T4" fmla="*/ 204452028 w 21600"/>
              <a:gd name="T5" fmla="*/ 193934358 h 21600"/>
              <a:gd name="T6" fmla="*/ 71548562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7 w 21600"/>
              <a:gd name="T13" fmla="*/ 4484 h 21600"/>
              <a:gd name="T14" fmla="*/ 17113 w 21600"/>
              <a:gd name="T15" fmla="*/ 171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3" name="Rectangle 82"/>
          <p:cNvSpPr>
            <a:spLocks noChangeArrowheads="1"/>
          </p:cNvSpPr>
          <p:nvPr/>
        </p:nvSpPr>
        <p:spPr bwMode="auto">
          <a:xfrm>
            <a:off x="7834313" y="168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0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101600" y="5207000"/>
            <a:ext cx="89408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52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9"/>
          <p:cNvSpPr>
            <a:spLocks noChangeArrowheads="1"/>
          </p:cNvSpPr>
          <p:nvPr/>
        </p:nvSpPr>
        <p:spPr bwMode="auto">
          <a:xfrm>
            <a:off x="90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254" name="Line 10"/>
          <p:cNvSpPr>
            <a:spLocks noChangeShapeType="1"/>
          </p:cNvSpPr>
          <p:nvPr/>
        </p:nvSpPr>
        <p:spPr bwMode="auto">
          <a:xfrm>
            <a:off x="1158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2"/>
          <p:cNvSpPr>
            <a:spLocks noChangeShapeType="1"/>
          </p:cNvSpPr>
          <p:nvPr/>
        </p:nvSpPr>
        <p:spPr bwMode="auto">
          <a:xfrm>
            <a:off x="1768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13"/>
          <p:cNvSpPr>
            <a:spLocks noChangeArrowheads="1"/>
          </p:cNvSpPr>
          <p:nvPr/>
        </p:nvSpPr>
        <p:spPr bwMode="auto">
          <a:xfrm>
            <a:off x="6238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58" name="Rectangle 14"/>
          <p:cNvSpPr>
            <a:spLocks noChangeArrowheads="1"/>
          </p:cNvSpPr>
          <p:nvPr/>
        </p:nvSpPr>
        <p:spPr bwMode="auto">
          <a:xfrm>
            <a:off x="12334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59" name="Rectangle 15"/>
          <p:cNvSpPr>
            <a:spLocks noChangeArrowheads="1"/>
          </p:cNvSpPr>
          <p:nvPr/>
        </p:nvSpPr>
        <p:spPr bwMode="auto">
          <a:xfrm>
            <a:off x="1843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260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8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9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Rectangle 20"/>
          <p:cNvSpPr>
            <a:spLocks noChangeArrowheads="1"/>
          </p:cNvSpPr>
          <p:nvPr/>
        </p:nvSpPr>
        <p:spPr bwMode="auto">
          <a:xfrm>
            <a:off x="2452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65" name="Rectangle 21"/>
          <p:cNvSpPr>
            <a:spLocks noChangeArrowheads="1"/>
          </p:cNvSpPr>
          <p:nvPr/>
        </p:nvSpPr>
        <p:spPr bwMode="auto">
          <a:xfrm>
            <a:off x="2986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66" name="Rectangle 22"/>
          <p:cNvSpPr>
            <a:spLocks noChangeArrowheads="1"/>
          </p:cNvSpPr>
          <p:nvPr/>
        </p:nvSpPr>
        <p:spPr bwMode="auto">
          <a:xfrm>
            <a:off x="3595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67" name="Rectangle 23"/>
          <p:cNvSpPr>
            <a:spLocks noChangeArrowheads="1"/>
          </p:cNvSpPr>
          <p:nvPr/>
        </p:nvSpPr>
        <p:spPr bwMode="auto">
          <a:xfrm>
            <a:off x="4129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68" name="Rectangle 24"/>
          <p:cNvSpPr>
            <a:spLocks noChangeArrowheads="1"/>
          </p:cNvSpPr>
          <p:nvPr/>
        </p:nvSpPr>
        <p:spPr bwMode="auto">
          <a:xfrm>
            <a:off x="4662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269" name="Rectangle 25"/>
          <p:cNvSpPr>
            <a:spLocks noChangeArrowheads="1"/>
          </p:cNvSpPr>
          <p:nvPr/>
        </p:nvSpPr>
        <p:spPr bwMode="auto">
          <a:xfrm>
            <a:off x="955675" y="1778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70" name="Rectangle 26"/>
          <p:cNvSpPr>
            <a:spLocks noChangeArrowheads="1"/>
          </p:cNvSpPr>
          <p:nvPr/>
        </p:nvSpPr>
        <p:spPr bwMode="auto">
          <a:xfrm>
            <a:off x="992188" y="2444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53271" name="Oval 27"/>
          <p:cNvSpPr>
            <a:spLocks noChangeArrowheads="1"/>
          </p:cNvSpPr>
          <p:nvPr/>
        </p:nvSpPr>
        <p:spPr bwMode="auto">
          <a:xfrm>
            <a:off x="2174875" y="5588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72" name="Rectangle 28"/>
          <p:cNvSpPr>
            <a:spLocks noChangeArrowheads="1"/>
          </p:cNvSpPr>
          <p:nvPr/>
        </p:nvSpPr>
        <p:spPr bwMode="auto">
          <a:xfrm>
            <a:off x="2135188" y="7016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>
            <a:off x="5197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30"/>
          <p:cNvSpPr>
            <a:spLocks noChangeArrowheads="1"/>
          </p:cNvSpPr>
          <p:nvPr/>
        </p:nvSpPr>
        <p:spPr bwMode="auto">
          <a:xfrm>
            <a:off x="5270500" y="5197475"/>
            <a:ext cx="54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275" name="Line 3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Freeform 40"/>
          <p:cNvSpPr>
            <a:spLocks/>
          </p:cNvSpPr>
          <p:nvPr/>
        </p:nvSpPr>
        <p:spPr bwMode="auto">
          <a:xfrm>
            <a:off x="15875" y="12954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AutoShape 41"/>
          <p:cNvSpPr>
            <a:spLocks noChangeArrowheads="1"/>
          </p:cNvSpPr>
          <p:nvPr/>
        </p:nvSpPr>
        <p:spPr bwMode="auto">
          <a:xfrm>
            <a:off x="3225800" y="7112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78" name="Rectangle 42"/>
          <p:cNvSpPr>
            <a:spLocks noChangeArrowheads="1"/>
          </p:cNvSpPr>
          <p:nvPr/>
        </p:nvSpPr>
        <p:spPr bwMode="auto">
          <a:xfrm>
            <a:off x="3338513" y="1158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53279" name="Line 44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Line 45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Line 46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Rectangle 47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283" name="Rectangle 48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84" name="Rectangle 49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85" name="Freeform 50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6" name="AutoShape 51"/>
          <p:cNvSpPr>
            <a:spLocks noChangeArrowheads="1"/>
          </p:cNvSpPr>
          <p:nvPr/>
        </p:nvSpPr>
        <p:spPr bwMode="auto">
          <a:xfrm>
            <a:off x="4597400" y="10160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87" name="Rectangle 52"/>
          <p:cNvSpPr>
            <a:spLocks noChangeArrowheads="1"/>
          </p:cNvSpPr>
          <p:nvPr/>
        </p:nvSpPr>
        <p:spPr bwMode="auto">
          <a:xfrm>
            <a:off x="4710113" y="13874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53288" name="Line 53"/>
          <p:cNvSpPr>
            <a:spLocks noChangeShapeType="1"/>
          </p:cNvSpPr>
          <p:nvPr/>
        </p:nvSpPr>
        <p:spPr bwMode="auto">
          <a:xfrm>
            <a:off x="6340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Line 54"/>
          <p:cNvSpPr>
            <a:spLocks noChangeShapeType="1"/>
          </p:cNvSpPr>
          <p:nvPr/>
        </p:nvSpPr>
        <p:spPr bwMode="auto">
          <a:xfrm>
            <a:off x="6873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Line 55"/>
          <p:cNvSpPr>
            <a:spLocks noChangeShapeType="1"/>
          </p:cNvSpPr>
          <p:nvPr/>
        </p:nvSpPr>
        <p:spPr bwMode="auto">
          <a:xfrm>
            <a:off x="7407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Rectangle 56"/>
          <p:cNvSpPr>
            <a:spLocks noChangeArrowheads="1"/>
          </p:cNvSpPr>
          <p:nvPr/>
        </p:nvSpPr>
        <p:spPr bwMode="auto">
          <a:xfrm>
            <a:off x="58626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292" name="Rectangle 57"/>
          <p:cNvSpPr>
            <a:spLocks noChangeArrowheads="1"/>
          </p:cNvSpPr>
          <p:nvPr/>
        </p:nvSpPr>
        <p:spPr bwMode="auto">
          <a:xfrm>
            <a:off x="63960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93" name="Rectangle 58"/>
          <p:cNvSpPr>
            <a:spLocks noChangeArrowheads="1"/>
          </p:cNvSpPr>
          <p:nvPr/>
        </p:nvSpPr>
        <p:spPr bwMode="auto">
          <a:xfrm>
            <a:off x="69294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94" name="Line 59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Line 60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Line 61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62"/>
          <p:cNvSpPr>
            <a:spLocks noChangeShapeType="1"/>
          </p:cNvSpPr>
          <p:nvPr/>
        </p:nvSpPr>
        <p:spPr bwMode="auto">
          <a:xfrm>
            <a:off x="7940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Line 63"/>
          <p:cNvSpPr>
            <a:spLocks noChangeShapeType="1"/>
          </p:cNvSpPr>
          <p:nvPr/>
        </p:nvSpPr>
        <p:spPr bwMode="auto">
          <a:xfrm>
            <a:off x="847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Freeform 65"/>
          <p:cNvSpPr>
            <a:spLocks/>
          </p:cNvSpPr>
          <p:nvPr/>
        </p:nvSpPr>
        <p:spPr bwMode="auto">
          <a:xfrm>
            <a:off x="7178675" y="6858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0" name="Line 66"/>
          <p:cNvSpPr>
            <a:spLocks noChangeShapeType="1"/>
          </p:cNvSpPr>
          <p:nvPr/>
        </p:nvSpPr>
        <p:spPr bwMode="auto">
          <a:xfrm>
            <a:off x="75596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Line 67"/>
          <p:cNvSpPr>
            <a:spLocks noChangeShapeType="1"/>
          </p:cNvSpPr>
          <p:nvPr/>
        </p:nvSpPr>
        <p:spPr bwMode="auto">
          <a:xfrm>
            <a:off x="80930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Line 68"/>
          <p:cNvSpPr>
            <a:spLocks noChangeShapeType="1"/>
          </p:cNvSpPr>
          <p:nvPr/>
        </p:nvSpPr>
        <p:spPr bwMode="auto">
          <a:xfrm>
            <a:off x="86264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Rectangle 69"/>
          <p:cNvSpPr>
            <a:spLocks noChangeArrowheads="1"/>
          </p:cNvSpPr>
          <p:nvPr/>
        </p:nvSpPr>
        <p:spPr bwMode="auto">
          <a:xfrm>
            <a:off x="73167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304" name="Rectangle 70"/>
          <p:cNvSpPr>
            <a:spLocks noChangeArrowheads="1"/>
          </p:cNvSpPr>
          <p:nvPr/>
        </p:nvSpPr>
        <p:spPr bwMode="auto">
          <a:xfrm>
            <a:off x="7850188" y="35210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305" name="Rectangle 71"/>
          <p:cNvSpPr>
            <a:spLocks noChangeArrowheads="1"/>
          </p:cNvSpPr>
          <p:nvPr/>
        </p:nvSpPr>
        <p:spPr bwMode="auto">
          <a:xfrm>
            <a:off x="83835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306" name="Rectangle 72"/>
          <p:cNvSpPr>
            <a:spLocks noChangeArrowheads="1"/>
          </p:cNvSpPr>
          <p:nvPr/>
        </p:nvSpPr>
        <p:spPr bwMode="auto">
          <a:xfrm>
            <a:off x="7377113" y="29194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53307" name="AutoShape 73"/>
          <p:cNvSpPr>
            <a:spLocks noChangeArrowheads="1"/>
          </p:cNvSpPr>
          <p:nvPr/>
        </p:nvSpPr>
        <p:spPr bwMode="auto">
          <a:xfrm rot="10800000" flipH="1" flipV="1">
            <a:off x="7797800" y="177800"/>
            <a:ext cx="863600" cy="711200"/>
          </a:xfrm>
          <a:custGeom>
            <a:avLst/>
            <a:gdLst>
              <a:gd name="T0" fmla="*/ 1226519140 w 21600"/>
              <a:gd name="T1" fmla="*/ 193934358 h 21600"/>
              <a:gd name="T2" fmla="*/ 715485624 w 21600"/>
              <a:gd name="T3" fmla="*/ 347888491 h 21600"/>
              <a:gd name="T4" fmla="*/ 204452028 w 21600"/>
              <a:gd name="T5" fmla="*/ 193934358 h 21600"/>
              <a:gd name="T6" fmla="*/ 71548562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7 w 21600"/>
              <a:gd name="T13" fmla="*/ 4484 h 21600"/>
              <a:gd name="T14" fmla="*/ 17113 w 21600"/>
              <a:gd name="T15" fmla="*/ 171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Rectangle 74"/>
          <p:cNvSpPr>
            <a:spLocks noChangeArrowheads="1"/>
          </p:cNvSpPr>
          <p:nvPr/>
        </p:nvSpPr>
        <p:spPr bwMode="auto">
          <a:xfrm>
            <a:off x="7834313" y="168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aa5</a:t>
            </a:r>
          </a:p>
        </p:txBody>
      </p:sp>
      <p:sp>
        <p:nvSpPr>
          <p:cNvPr id="53309" name="Line 77"/>
          <p:cNvSpPr>
            <a:spLocks noChangeShapeType="1"/>
          </p:cNvSpPr>
          <p:nvPr/>
        </p:nvSpPr>
        <p:spPr bwMode="auto">
          <a:xfrm>
            <a:off x="1854200" y="558800"/>
            <a:ext cx="3302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Line 78"/>
          <p:cNvSpPr>
            <a:spLocks noChangeShapeType="1"/>
          </p:cNvSpPr>
          <p:nvPr/>
        </p:nvSpPr>
        <p:spPr bwMode="auto">
          <a:xfrm>
            <a:off x="3073400" y="1092200"/>
            <a:ext cx="33020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1" name="Line 79"/>
          <p:cNvSpPr>
            <a:spLocks noChangeShapeType="1"/>
          </p:cNvSpPr>
          <p:nvPr/>
        </p:nvSpPr>
        <p:spPr bwMode="auto">
          <a:xfrm>
            <a:off x="4064000" y="1320800"/>
            <a:ext cx="711200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Line 80"/>
          <p:cNvSpPr>
            <a:spLocks noChangeShapeType="1"/>
          </p:cNvSpPr>
          <p:nvPr/>
        </p:nvSpPr>
        <p:spPr bwMode="auto">
          <a:xfrm flipH="1" flipV="1">
            <a:off x="1193800" y="3098800"/>
            <a:ext cx="1727200" cy="96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3" name="Rectangle 79"/>
          <p:cNvSpPr>
            <a:spLocks noChangeArrowheads="1"/>
          </p:cNvSpPr>
          <p:nvPr/>
        </p:nvSpPr>
        <p:spPr bwMode="auto">
          <a:xfrm>
            <a:off x="152400" y="4191000"/>
            <a:ext cx="131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(leaves)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reeform 2"/>
          <p:cNvSpPr>
            <a:spLocks/>
          </p:cNvSpPr>
          <p:nvPr/>
        </p:nvSpPr>
        <p:spPr bwMode="auto">
          <a:xfrm>
            <a:off x="3197225" y="17526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8" name="Freeform 3"/>
          <p:cNvSpPr>
            <a:spLocks/>
          </p:cNvSpPr>
          <p:nvPr/>
        </p:nvSpPr>
        <p:spPr bwMode="auto">
          <a:xfrm>
            <a:off x="3292475" y="52197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177800" y="5359400"/>
            <a:ext cx="72644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00" name="Line 8"/>
          <p:cNvSpPr>
            <a:spLocks noChangeShapeType="1"/>
          </p:cNvSpPr>
          <p:nvPr/>
        </p:nvSpPr>
        <p:spPr bwMode="auto">
          <a:xfrm>
            <a:off x="6254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166688" y="53498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5302" name="Line 10"/>
          <p:cNvSpPr>
            <a:spLocks noChangeShapeType="1"/>
          </p:cNvSpPr>
          <p:nvPr/>
        </p:nvSpPr>
        <p:spPr bwMode="auto">
          <a:xfrm>
            <a:off x="1235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11"/>
          <p:cNvSpPr>
            <a:spLocks noChangeShapeType="1"/>
          </p:cNvSpPr>
          <p:nvPr/>
        </p:nvSpPr>
        <p:spPr bwMode="auto">
          <a:xfrm>
            <a:off x="2378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12"/>
          <p:cNvSpPr>
            <a:spLocks noChangeShapeType="1"/>
          </p:cNvSpPr>
          <p:nvPr/>
        </p:nvSpPr>
        <p:spPr bwMode="auto">
          <a:xfrm>
            <a:off x="16922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13"/>
          <p:cNvSpPr>
            <a:spLocks noChangeArrowheads="1"/>
          </p:cNvSpPr>
          <p:nvPr/>
        </p:nvSpPr>
        <p:spPr bwMode="auto">
          <a:xfrm>
            <a:off x="698500" y="5348288"/>
            <a:ext cx="6032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06" name="Rectangle 14"/>
          <p:cNvSpPr>
            <a:spLocks noChangeArrowheads="1"/>
          </p:cNvSpPr>
          <p:nvPr/>
        </p:nvSpPr>
        <p:spPr bwMode="auto">
          <a:xfrm>
            <a:off x="1308100" y="5348288"/>
            <a:ext cx="6032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07" name="Line 15"/>
          <p:cNvSpPr>
            <a:spLocks noChangeShapeType="1"/>
          </p:cNvSpPr>
          <p:nvPr/>
        </p:nvSpPr>
        <p:spPr bwMode="auto">
          <a:xfrm>
            <a:off x="4130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6"/>
          <p:cNvSpPr>
            <a:spLocks noChangeShapeType="1"/>
          </p:cNvSpPr>
          <p:nvPr/>
        </p:nvSpPr>
        <p:spPr bwMode="auto">
          <a:xfrm>
            <a:off x="35972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7"/>
          <p:cNvSpPr>
            <a:spLocks noChangeShapeType="1"/>
          </p:cNvSpPr>
          <p:nvPr/>
        </p:nvSpPr>
        <p:spPr bwMode="auto">
          <a:xfrm>
            <a:off x="2987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8"/>
          <p:cNvSpPr>
            <a:spLocks noChangeShapeType="1"/>
          </p:cNvSpPr>
          <p:nvPr/>
        </p:nvSpPr>
        <p:spPr bwMode="auto">
          <a:xfrm>
            <a:off x="47402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Rectangle 19"/>
          <p:cNvSpPr>
            <a:spLocks noChangeArrowheads="1"/>
          </p:cNvSpPr>
          <p:nvPr/>
        </p:nvSpPr>
        <p:spPr bwMode="auto">
          <a:xfrm>
            <a:off x="25288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5312" name="Rectangle 20"/>
          <p:cNvSpPr>
            <a:spLocks noChangeArrowheads="1"/>
          </p:cNvSpPr>
          <p:nvPr/>
        </p:nvSpPr>
        <p:spPr bwMode="auto">
          <a:xfrm>
            <a:off x="30622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718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14" name="Rectangle 22"/>
          <p:cNvSpPr>
            <a:spLocks noChangeArrowheads="1"/>
          </p:cNvSpPr>
          <p:nvPr/>
        </p:nvSpPr>
        <p:spPr bwMode="auto">
          <a:xfrm>
            <a:off x="42052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5315" name="Rectangle 23"/>
          <p:cNvSpPr>
            <a:spLocks noChangeArrowheads="1"/>
          </p:cNvSpPr>
          <p:nvPr/>
        </p:nvSpPr>
        <p:spPr bwMode="auto">
          <a:xfrm>
            <a:off x="4738688" y="53498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16" name="Rectangle 24"/>
          <p:cNvSpPr>
            <a:spLocks noChangeArrowheads="1"/>
          </p:cNvSpPr>
          <p:nvPr/>
        </p:nvSpPr>
        <p:spPr bwMode="auto">
          <a:xfrm>
            <a:off x="117475" y="33020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17" name="Rectangle 25"/>
          <p:cNvSpPr>
            <a:spLocks noChangeArrowheads="1"/>
          </p:cNvSpPr>
          <p:nvPr/>
        </p:nvSpPr>
        <p:spPr bwMode="auto">
          <a:xfrm>
            <a:off x="153988" y="33686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55318" name="Oval 26"/>
          <p:cNvSpPr>
            <a:spLocks noChangeArrowheads="1"/>
          </p:cNvSpPr>
          <p:nvPr/>
        </p:nvSpPr>
        <p:spPr bwMode="auto">
          <a:xfrm>
            <a:off x="41275" y="21590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1588" y="2301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55320" name="Line 28"/>
          <p:cNvSpPr>
            <a:spLocks noChangeShapeType="1"/>
          </p:cNvSpPr>
          <p:nvPr/>
        </p:nvSpPr>
        <p:spPr bwMode="auto">
          <a:xfrm>
            <a:off x="5273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Rectangle 29"/>
          <p:cNvSpPr>
            <a:spLocks noChangeArrowheads="1"/>
          </p:cNvSpPr>
          <p:nvPr/>
        </p:nvSpPr>
        <p:spPr bwMode="auto">
          <a:xfrm>
            <a:off x="5346700" y="5349875"/>
            <a:ext cx="54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>
            <a:off x="5807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AutoShape 32"/>
          <p:cNvSpPr>
            <a:spLocks noChangeArrowheads="1"/>
          </p:cNvSpPr>
          <p:nvPr/>
        </p:nvSpPr>
        <p:spPr bwMode="auto">
          <a:xfrm>
            <a:off x="25400" y="8636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24" name="Rectangle 33"/>
          <p:cNvSpPr>
            <a:spLocks noChangeArrowheads="1"/>
          </p:cNvSpPr>
          <p:nvPr/>
        </p:nvSpPr>
        <p:spPr bwMode="auto">
          <a:xfrm>
            <a:off x="138113" y="1311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55325" name="Freeform 35"/>
          <p:cNvSpPr>
            <a:spLocks/>
          </p:cNvSpPr>
          <p:nvPr/>
        </p:nvSpPr>
        <p:spPr bwMode="auto">
          <a:xfrm>
            <a:off x="4054475" y="19812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AutoShape 36"/>
          <p:cNvSpPr>
            <a:spLocks noChangeArrowheads="1"/>
          </p:cNvSpPr>
          <p:nvPr/>
        </p:nvSpPr>
        <p:spPr bwMode="auto">
          <a:xfrm>
            <a:off x="635000" y="254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27" name="Rectangle 37"/>
          <p:cNvSpPr>
            <a:spLocks noChangeArrowheads="1"/>
          </p:cNvSpPr>
          <p:nvPr/>
        </p:nvSpPr>
        <p:spPr bwMode="auto">
          <a:xfrm>
            <a:off x="747713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55328" name="Line 38"/>
          <p:cNvSpPr>
            <a:spLocks noChangeShapeType="1"/>
          </p:cNvSpPr>
          <p:nvPr/>
        </p:nvSpPr>
        <p:spPr bwMode="auto">
          <a:xfrm>
            <a:off x="6416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Line 39"/>
          <p:cNvSpPr>
            <a:spLocks noChangeShapeType="1"/>
          </p:cNvSpPr>
          <p:nvPr/>
        </p:nvSpPr>
        <p:spPr bwMode="auto">
          <a:xfrm>
            <a:off x="6950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Line 40"/>
          <p:cNvSpPr>
            <a:spLocks noChangeShapeType="1"/>
          </p:cNvSpPr>
          <p:nvPr/>
        </p:nvSpPr>
        <p:spPr bwMode="auto">
          <a:xfrm>
            <a:off x="74834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Rectangle 41"/>
          <p:cNvSpPr>
            <a:spLocks noChangeArrowheads="1"/>
          </p:cNvSpPr>
          <p:nvPr/>
        </p:nvSpPr>
        <p:spPr bwMode="auto">
          <a:xfrm>
            <a:off x="5938838" y="53498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32" name="Rectangle 42"/>
          <p:cNvSpPr>
            <a:spLocks noChangeArrowheads="1"/>
          </p:cNvSpPr>
          <p:nvPr/>
        </p:nvSpPr>
        <p:spPr bwMode="auto">
          <a:xfrm>
            <a:off x="6472238" y="53498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5333" name="Rectangle 43"/>
          <p:cNvSpPr>
            <a:spLocks noChangeArrowheads="1"/>
          </p:cNvSpPr>
          <p:nvPr/>
        </p:nvSpPr>
        <p:spPr bwMode="auto">
          <a:xfrm>
            <a:off x="7005638" y="53498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5334" name="AutoShape 44"/>
          <p:cNvSpPr>
            <a:spLocks noChangeArrowheads="1"/>
          </p:cNvSpPr>
          <p:nvPr/>
        </p:nvSpPr>
        <p:spPr bwMode="auto">
          <a:xfrm rot="10800000" flipH="1" flipV="1">
            <a:off x="1854200" y="101600"/>
            <a:ext cx="863600" cy="711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Rectangle 45"/>
          <p:cNvSpPr>
            <a:spLocks noChangeArrowheads="1"/>
          </p:cNvSpPr>
          <p:nvPr/>
        </p:nvSpPr>
        <p:spPr bwMode="auto">
          <a:xfrm>
            <a:off x="1890713" y="92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aa5</a:t>
            </a:r>
          </a:p>
        </p:txBody>
      </p:sp>
      <p:sp>
        <p:nvSpPr>
          <p:cNvPr id="55336" name="Line 46"/>
          <p:cNvSpPr>
            <a:spLocks noChangeShapeType="1"/>
          </p:cNvSpPr>
          <p:nvPr/>
        </p:nvSpPr>
        <p:spPr bwMode="auto">
          <a:xfrm flipH="1">
            <a:off x="1651000" y="4826000"/>
            <a:ext cx="279400" cy="154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Line 47"/>
          <p:cNvSpPr>
            <a:spLocks noChangeShapeType="1"/>
          </p:cNvSpPr>
          <p:nvPr/>
        </p:nvSpPr>
        <p:spPr bwMode="auto">
          <a:xfrm flipH="1">
            <a:off x="2108200" y="4826000"/>
            <a:ext cx="279400" cy="154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Rectangle 48"/>
          <p:cNvSpPr>
            <a:spLocks noChangeArrowheads="1"/>
          </p:cNvSpPr>
          <p:nvPr/>
        </p:nvSpPr>
        <p:spPr bwMode="auto">
          <a:xfrm>
            <a:off x="671513" y="5349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5339" name="Rectangle 49"/>
          <p:cNvSpPr>
            <a:spLocks noChangeArrowheads="1"/>
          </p:cNvSpPr>
          <p:nvPr/>
        </p:nvSpPr>
        <p:spPr bwMode="auto">
          <a:xfrm>
            <a:off x="1281113" y="5349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40" name="AutoShape 50"/>
          <p:cNvSpPr>
            <a:spLocks noChangeArrowheads="1"/>
          </p:cNvSpPr>
          <p:nvPr/>
        </p:nvSpPr>
        <p:spPr bwMode="auto">
          <a:xfrm>
            <a:off x="4673600" y="1168400"/>
            <a:ext cx="1092200" cy="711200"/>
          </a:xfrm>
          <a:prstGeom prst="hexagon">
            <a:avLst>
              <a:gd name="adj" fmla="val 38386"/>
              <a:gd name="vf" fmla="val 115470"/>
            </a:avLst>
          </a:prstGeom>
          <a:solidFill>
            <a:schemeClr val="accent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41" name="Rectangle 51"/>
          <p:cNvSpPr>
            <a:spLocks noChangeArrowheads="1"/>
          </p:cNvSpPr>
          <p:nvPr/>
        </p:nvSpPr>
        <p:spPr bwMode="auto">
          <a:xfrm>
            <a:off x="4710113" y="1281113"/>
            <a:ext cx="1030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aa200</a:t>
            </a:r>
          </a:p>
        </p:txBody>
      </p:sp>
      <p:sp>
        <p:nvSpPr>
          <p:cNvPr id="55342" name="AutoShape 52"/>
          <p:cNvSpPr>
            <a:spLocks noChangeArrowheads="1"/>
          </p:cNvSpPr>
          <p:nvPr/>
        </p:nvSpPr>
        <p:spPr bwMode="auto">
          <a:xfrm>
            <a:off x="3606800" y="330200"/>
            <a:ext cx="1016000" cy="787400"/>
          </a:xfrm>
          <a:prstGeom prst="octagon">
            <a:avLst>
              <a:gd name="adj" fmla="val 29282"/>
            </a:avLst>
          </a:prstGeom>
          <a:solidFill>
            <a:srgbClr val="F95AB7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43" name="Rectangle 53"/>
          <p:cNvSpPr>
            <a:spLocks noChangeArrowheads="1"/>
          </p:cNvSpPr>
          <p:nvPr/>
        </p:nvSpPr>
        <p:spPr bwMode="auto">
          <a:xfrm>
            <a:off x="3567113" y="519113"/>
            <a:ext cx="1030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aa199</a:t>
            </a:r>
          </a:p>
        </p:txBody>
      </p:sp>
      <p:sp>
        <p:nvSpPr>
          <p:cNvPr id="55344" name="Line 54"/>
          <p:cNvSpPr>
            <a:spLocks noChangeShapeType="1"/>
          </p:cNvSpPr>
          <p:nvPr/>
        </p:nvSpPr>
        <p:spPr bwMode="auto">
          <a:xfrm flipV="1">
            <a:off x="457200" y="2946400"/>
            <a:ext cx="0" cy="355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5"/>
          <p:cNvSpPr>
            <a:spLocks noChangeShapeType="1"/>
          </p:cNvSpPr>
          <p:nvPr/>
        </p:nvSpPr>
        <p:spPr bwMode="auto">
          <a:xfrm flipV="1">
            <a:off x="457200" y="1727200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Line 56"/>
          <p:cNvSpPr>
            <a:spLocks noChangeShapeType="1"/>
          </p:cNvSpPr>
          <p:nvPr/>
        </p:nvSpPr>
        <p:spPr bwMode="auto">
          <a:xfrm flipV="1">
            <a:off x="711200" y="965200"/>
            <a:ext cx="177800" cy="27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Line 57"/>
          <p:cNvSpPr>
            <a:spLocks noChangeShapeType="1"/>
          </p:cNvSpPr>
          <p:nvPr/>
        </p:nvSpPr>
        <p:spPr bwMode="auto">
          <a:xfrm>
            <a:off x="1473200" y="304800"/>
            <a:ext cx="40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Line 58"/>
          <p:cNvSpPr>
            <a:spLocks noChangeShapeType="1"/>
          </p:cNvSpPr>
          <p:nvPr/>
        </p:nvSpPr>
        <p:spPr bwMode="auto">
          <a:xfrm flipH="1">
            <a:off x="2794000" y="101600"/>
            <a:ext cx="355600" cy="109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Line 59"/>
          <p:cNvSpPr>
            <a:spLocks noChangeShapeType="1"/>
          </p:cNvSpPr>
          <p:nvPr/>
        </p:nvSpPr>
        <p:spPr bwMode="auto">
          <a:xfrm flipH="1">
            <a:off x="3022600" y="101600"/>
            <a:ext cx="355600" cy="109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Line 60"/>
          <p:cNvSpPr>
            <a:spLocks noChangeShapeType="1"/>
          </p:cNvSpPr>
          <p:nvPr/>
        </p:nvSpPr>
        <p:spPr bwMode="auto">
          <a:xfrm>
            <a:off x="2692400" y="330200"/>
            <a:ext cx="254000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Line 61"/>
          <p:cNvSpPr>
            <a:spLocks noChangeShapeType="1"/>
          </p:cNvSpPr>
          <p:nvPr/>
        </p:nvSpPr>
        <p:spPr bwMode="auto">
          <a:xfrm>
            <a:off x="3302000" y="482600"/>
            <a:ext cx="254000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Line 62"/>
          <p:cNvSpPr>
            <a:spLocks noChangeShapeType="1"/>
          </p:cNvSpPr>
          <p:nvPr/>
        </p:nvSpPr>
        <p:spPr bwMode="auto">
          <a:xfrm>
            <a:off x="4521200" y="1016000"/>
            <a:ext cx="33020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Oval 58"/>
          <p:cNvSpPr>
            <a:spLocks noChangeArrowheads="1"/>
          </p:cNvSpPr>
          <p:nvPr/>
        </p:nvSpPr>
        <p:spPr bwMode="auto">
          <a:xfrm>
            <a:off x="5715000" y="4876800"/>
            <a:ext cx="1981200" cy="1295400"/>
          </a:xfrm>
          <a:prstGeom prst="ellipse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Line 59"/>
          <p:cNvSpPr>
            <a:spLocks noChangeShapeType="1"/>
          </p:cNvSpPr>
          <p:nvPr/>
        </p:nvSpPr>
        <p:spPr bwMode="auto">
          <a:xfrm flipV="1">
            <a:off x="6934200" y="1524000"/>
            <a:ext cx="533400" cy="3352800"/>
          </a:xfrm>
          <a:prstGeom prst="line">
            <a:avLst/>
          </a:prstGeom>
          <a:noFill/>
          <a:ln w="635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55" name="Text Box 60"/>
          <p:cNvSpPr txBox="1">
            <a:spLocks noChangeArrowheads="1"/>
          </p:cNvSpPr>
          <p:nvPr/>
        </p:nvSpPr>
        <p:spPr bwMode="auto">
          <a:xfrm>
            <a:off x="5943600" y="381000"/>
            <a:ext cx="2895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Stop Codon says STOP TRANSLATING!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http://www.youtube.com/watch?v=B6O6uRb1D38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57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Let’s see translation in action!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Scientists can “read” the mRNA by using a “codon” table that matches codons with their amino acids</a:t>
            </a:r>
          </a:p>
        </p:txBody>
      </p:sp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Start Codon</a:t>
            </a:r>
            <a:r>
              <a:rPr lang="en-US" sz="3200">
                <a:latin typeface="Calibri" pitchFamily="34" charset="0"/>
              </a:rPr>
              <a:t>: AUG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Stop Codons</a:t>
            </a:r>
            <a:r>
              <a:rPr lang="en-US" sz="3200">
                <a:latin typeface="Calibri" pitchFamily="34" charset="0"/>
              </a:rPr>
              <a:t>: UAA, UAG, UGA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4311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/>
          </p:cNvSpPr>
          <p:nvPr>
            <p:ph type="body" idx="1"/>
          </p:nvPr>
        </p:nvSpPr>
        <p:spPr>
          <a:xfrm>
            <a:off x="609600" y="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Codon charts can look different from one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another but be used for the same thing!</a:t>
            </a:r>
          </a:p>
        </p:txBody>
      </p:sp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Use the mRNA strand and codon chart in your notes to make an amino acid chain!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54113"/>
            <a:ext cx="51435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End Result of Transcription and Translation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beautiful </a:t>
            </a:r>
            <a:r>
              <a:rPr lang="en-US" smtClean="0"/>
              <a:t>polypeptide that can fold into a protein and do an important job in the cell! 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3810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 descr="403606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19400"/>
            <a:ext cx="2820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Pathway to Making a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75456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DNA</a:t>
            </a:r>
            <a:br>
              <a:rPr lang="en-US" b="1" dirty="0"/>
            </a:br>
            <a:endParaRPr lang="en-US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mRNA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/>
              <a:t>tRNA</a:t>
            </a:r>
            <a:r>
              <a:rPr lang="en-US" b="1" dirty="0"/>
              <a:t> (</a:t>
            </a:r>
            <a:r>
              <a:rPr lang="en-US" b="1" dirty="0" err="1"/>
              <a:t>ribosomes</a:t>
            </a:r>
            <a:r>
              <a:rPr lang="en-US" b="1" dirty="0"/>
              <a:t>)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Protein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3124200" y="19050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3124200" y="32004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124200" y="4648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953000" y="1371600"/>
            <a:ext cx="1219200" cy="14478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953000" y="2895600"/>
            <a:ext cx="1219200" cy="297180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24" name="TextBox 8"/>
          <p:cNvSpPr txBox="1">
            <a:spLocks noChangeArrowheads="1"/>
          </p:cNvSpPr>
          <p:nvPr/>
        </p:nvSpPr>
        <p:spPr bwMode="auto">
          <a:xfrm>
            <a:off x="6172200" y="1828800"/>
            <a:ext cx="2362200" cy="557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Transcription</a:t>
            </a:r>
          </a:p>
        </p:txBody>
      </p:sp>
      <p:sp>
        <p:nvSpPr>
          <p:cNvPr id="60425" name="TextBox 9"/>
          <p:cNvSpPr txBox="1">
            <a:spLocks noChangeArrowheads="1"/>
          </p:cNvSpPr>
          <p:nvPr/>
        </p:nvSpPr>
        <p:spPr bwMode="auto">
          <a:xfrm>
            <a:off x="6172200" y="4114800"/>
            <a:ext cx="1905000" cy="5238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0424" grpId="0" animBg="1"/>
      <p:bldP spid="604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Revisiting our Video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we’ve learned about transcription and translation, let’s make some changes to our observations by watching the video again!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http://www.youtube.com/watch?v=983lhh20rGY</a:t>
            </a:r>
            <a:r>
              <a:rPr lang="en-US" dirty="0" smtClean="0"/>
              <a:t> 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smtClean="0">
                <a:hlinkClick r:id="rId3"/>
              </a:rPr>
              <a:t>://www.youtube.com/watch?v=4PKjF7OumYo</a:t>
            </a: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895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3990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4876800" y="4191000"/>
            <a:ext cx="3810000" cy="2062163"/>
          </a:xfrm>
          <a:prstGeom prst="rect">
            <a:avLst/>
          </a:prstGeom>
          <a:noFill/>
          <a:ln w="76200">
            <a:solidFill>
              <a:srgbClr val="4FF3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/>
              <a:t>Question</a:t>
            </a:r>
            <a:r>
              <a:rPr lang="en-US" sz="3200" b="1" dirty="0"/>
              <a:t>: </a:t>
            </a:r>
            <a:r>
              <a:rPr lang="en-US" sz="3200" dirty="0"/>
              <a:t>Why do these proteins all have different shapes?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An Analogy to Help You Remember- </a:t>
            </a:r>
            <a:r>
              <a:rPr lang="en-US" sz="4000" b="1" smtClean="0"/>
              <a:t>Baking a Cake </a:t>
            </a:r>
            <a:r>
              <a:rPr lang="en-US" sz="4000" b="1" smtClean="0">
                <a:sym typeface="Wingdings" pitchFamily="2" charset="2"/>
              </a:rPr>
              <a:t></a:t>
            </a:r>
            <a:endParaRPr lang="en-US" sz="4000" b="1" smtClean="0"/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4495800" cy="4800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DNA =</a:t>
            </a:r>
            <a:r>
              <a:rPr lang="en-US" sz="2800" smtClean="0"/>
              <a:t> Recipe book at the library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mRNA =</a:t>
            </a:r>
            <a:r>
              <a:rPr lang="en-US" sz="2800" smtClean="0"/>
              <a:t> Handwritten copy of recipe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tRNA </a:t>
            </a:r>
            <a:r>
              <a:rPr lang="en-US" sz="2800" smtClean="0"/>
              <a:t>= You (read recipe and put ingredients together)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Ribosome</a:t>
            </a:r>
            <a:r>
              <a:rPr lang="en-US" sz="2800" smtClean="0"/>
              <a:t> = Kitchen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Amino Acids</a:t>
            </a:r>
            <a:r>
              <a:rPr lang="en-US" sz="2800" smtClean="0"/>
              <a:t> = Ingredients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Polypeptide</a:t>
            </a:r>
            <a:r>
              <a:rPr lang="en-US" sz="2800" smtClean="0"/>
              <a:t> = CAKE!!!!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Make Your Own Analogy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Must have a comparison for 4 of the following things: DNA, mRNA, </a:t>
            </a:r>
            <a:r>
              <a:rPr lang="en-US" dirty="0" err="1" smtClean="0"/>
              <a:t>tRNA</a:t>
            </a:r>
            <a:r>
              <a:rPr lang="en-US" dirty="0" smtClean="0"/>
              <a:t>, ribosome, amino acids, polypeptide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Work with a partner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10 minutes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will pick 3 names to share their analogies with the class!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Look at a Picture</a:t>
            </a:r>
          </a:p>
        </p:txBody>
      </p:sp>
      <p:sp>
        <p:nvSpPr>
          <p:cNvPr id="61442" name="AutoShape 4"/>
          <p:cNvSpPr>
            <a:spLocks noChangeArrowheads="1"/>
          </p:cNvSpPr>
          <p:nvPr/>
        </p:nvSpPr>
        <p:spPr bwMode="auto">
          <a:xfrm>
            <a:off x="2692400" y="1727200"/>
            <a:ext cx="5435600" cy="49784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4629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0" y="19812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581400"/>
            <a:ext cx="3886200" cy="3048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86200"/>
            <a:ext cx="3352800" cy="3810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1371600" cy="3810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38800" y="3048000"/>
            <a:ext cx="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4800600"/>
            <a:ext cx="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TextBox 15"/>
          <p:cNvSpPr txBox="1">
            <a:spLocks noChangeArrowheads="1"/>
          </p:cNvSpPr>
          <p:nvPr/>
        </p:nvSpPr>
        <p:spPr bwMode="auto">
          <a:xfrm>
            <a:off x="228600" y="1524000"/>
            <a:ext cx="2286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Which process happens INSIDE the nucleus?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Which process happens OUTSIDE the nucleus?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How might this be different in a prokaryotic cell?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 of the Day – The Yeti Crab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Lives in the South Pacific</a:t>
            </a:r>
          </a:p>
          <a:p>
            <a:r>
              <a:rPr lang="en-US" dirty="0" smtClean="0"/>
              <a:t>Covered in small hair-like structures believed to be used for capturing small particles of food</a:t>
            </a:r>
          </a:p>
          <a:p>
            <a:r>
              <a:rPr lang="en-US" dirty="0" smtClean="0"/>
              <a:t>Live deep in the ocean next to hydrothermal sea vents</a:t>
            </a:r>
          </a:p>
          <a:p>
            <a:r>
              <a:rPr lang="en-US" dirty="0" smtClean="0"/>
              <a:t>Scientists believe they use the fur to capture and eat bacteria from the sea vents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229600" cy="121919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http://www.youtube.com/watch?v=r17cPDVzTls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Li8O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"/>
            <a:ext cx="5695950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Proboscis 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Old world monkey reddish in color.</a:t>
            </a:r>
          </a:p>
          <a:p>
            <a:r>
              <a:rPr lang="en-US" dirty="0" smtClean="0"/>
              <a:t>Characterized by its long protruding nose. </a:t>
            </a:r>
          </a:p>
          <a:p>
            <a:r>
              <a:rPr lang="en-US" dirty="0" smtClean="0"/>
              <a:t>The nose is particularly large in males.</a:t>
            </a:r>
          </a:p>
          <a:p>
            <a:r>
              <a:rPr lang="en-US" dirty="0" smtClean="0"/>
              <a:t>It is how females select their mate.</a:t>
            </a:r>
          </a:p>
        </p:txBody>
      </p:sp>
      <p:pic>
        <p:nvPicPr>
          <p:cNvPr id="1026" name="Picture 2" descr="http://divaboo.info/img/Proboscis_Mon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2921658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91400" y="5657671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http://www.youtube.com/watch?v=JDYstx7znOc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lackadder ITC" pitchFamily="82" charset="0"/>
              </a:rPr>
              <a:t>Growing Organs</a:t>
            </a:r>
            <a:endParaRPr lang="en-US" sz="5400" dirty="0"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229600" cy="1143000"/>
          </a:xfrm>
        </p:spPr>
        <p:txBody>
          <a:bodyPr/>
          <a:lstStyle/>
          <a:p>
            <a:r>
              <a:rPr lang="en-US" sz="1200" dirty="0" smtClean="0">
                <a:hlinkClick r:id="rId2"/>
              </a:rPr>
              <a:t>http://www.youtube.com/watch?v=cgzNJk90-CY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PBS “Body Builders”  - Scientist at Wake Forest University is successfully growing human bladders in a lab.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do our cells make proteins?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572000" cy="4525963"/>
          </a:xfrm>
        </p:spPr>
        <p:txBody>
          <a:bodyPr/>
          <a:lstStyle/>
          <a:p>
            <a:pPr eaLnBrk="1" hangingPunct="1"/>
            <a:r>
              <a:rPr lang="en-US" smtClean="0"/>
              <a:t>DNA contains </a:t>
            </a:r>
            <a:r>
              <a:rPr lang="en-US" smtClean="0">
                <a:solidFill>
                  <a:srgbClr val="FF0000"/>
                </a:solidFill>
              </a:rPr>
              <a:t>genes</a:t>
            </a:r>
            <a:r>
              <a:rPr lang="en-US" smtClean="0"/>
              <a:t>, sections of nucleotide chains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Genes code for </a:t>
            </a:r>
            <a:r>
              <a:rPr lang="en-US" smtClean="0">
                <a:solidFill>
                  <a:srgbClr val="FF0000"/>
                </a:solidFill>
              </a:rPr>
              <a:t>polypeptides</a:t>
            </a:r>
            <a:r>
              <a:rPr lang="en-US" smtClean="0"/>
              <a:t> (proteins)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Polypeptides are </a:t>
            </a:r>
            <a:r>
              <a:rPr lang="en-US" smtClean="0">
                <a:solidFill>
                  <a:srgbClr val="FF0000"/>
                </a:solidFill>
              </a:rPr>
              <a:t>amino acid</a:t>
            </a:r>
            <a:r>
              <a:rPr lang="en-US" smtClean="0"/>
              <a:t> chains</a:t>
            </a:r>
          </a:p>
          <a:p>
            <a:pPr eaLnBrk="1" hangingPunct="1"/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3810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DNA is found inside the </a:t>
            </a:r>
            <a:r>
              <a:rPr lang="en-US" smtClean="0">
                <a:solidFill>
                  <a:srgbClr val="FF0000"/>
                </a:solidFill>
              </a:rPr>
              <a:t>nucleus,</a:t>
            </a:r>
            <a:r>
              <a:rPr lang="en-US" smtClean="0"/>
              <a:t> but proteins are made in </a:t>
            </a:r>
            <a:r>
              <a:rPr lang="en-US" smtClean="0">
                <a:solidFill>
                  <a:srgbClr val="FF0000"/>
                </a:solidFill>
              </a:rPr>
              <a:t>ribosomes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Predictions:  </a:t>
            </a:r>
            <a:r>
              <a:rPr lang="en-US" smtClean="0"/>
              <a:t>So how do we get the message from DNA in the nucleus to the ribosomes?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257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3581400" y="5638800"/>
            <a:ext cx="457200" cy="381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  <p:sp>
        <p:nvSpPr>
          <p:cNvPr id="19460" name="Oval 8"/>
          <p:cNvSpPr>
            <a:spLocks noChangeArrowheads="1"/>
          </p:cNvSpPr>
          <p:nvPr/>
        </p:nvSpPr>
        <p:spPr bwMode="auto">
          <a:xfrm>
            <a:off x="2971800" y="762000"/>
            <a:ext cx="1752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  <p:sp>
        <p:nvSpPr>
          <p:cNvPr id="19461" name="Oval 9"/>
          <p:cNvSpPr>
            <a:spLocks noChangeArrowheads="1"/>
          </p:cNvSpPr>
          <p:nvPr/>
        </p:nvSpPr>
        <p:spPr bwMode="auto">
          <a:xfrm>
            <a:off x="4495800" y="4267200"/>
            <a:ext cx="685800" cy="609600"/>
          </a:xfrm>
          <a:prstGeom prst="ellipse">
            <a:avLst/>
          </a:prstGeom>
          <a:noFill/>
          <a:ln w="57150" algn="ctr">
            <a:solidFill>
              <a:srgbClr val="00B0F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  <p:sp>
        <p:nvSpPr>
          <p:cNvPr id="19462" name="Oval 10"/>
          <p:cNvSpPr>
            <a:spLocks noChangeArrowheads="1"/>
          </p:cNvSpPr>
          <p:nvPr/>
        </p:nvSpPr>
        <p:spPr bwMode="auto">
          <a:xfrm>
            <a:off x="4800600" y="304800"/>
            <a:ext cx="1600200" cy="533400"/>
          </a:xfrm>
          <a:prstGeom prst="ellipse">
            <a:avLst/>
          </a:prstGeom>
          <a:noFill/>
          <a:ln w="57150" algn="ctr">
            <a:solidFill>
              <a:srgbClr val="00B0F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Solution?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657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A molecule called </a:t>
            </a:r>
            <a:r>
              <a:rPr lang="en-US" sz="3000" smtClean="0">
                <a:solidFill>
                  <a:srgbClr val="FF0000"/>
                </a:solidFill>
              </a:rPr>
              <a:t>RNA </a:t>
            </a:r>
            <a:r>
              <a:rPr lang="en-US" sz="3000" smtClean="0"/>
              <a:t>carries the message from the nucleus to the cytoplasm!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Unlike DNA, RNA is small enough to fit through the </a:t>
            </a:r>
            <a:r>
              <a:rPr lang="en-US" sz="3000" smtClean="0">
                <a:solidFill>
                  <a:srgbClr val="FF0000"/>
                </a:solidFill>
              </a:rPr>
              <a:t>pores</a:t>
            </a:r>
            <a:r>
              <a:rPr lang="en-US" sz="3000" smtClean="0"/>
              <a:t> in the nuclear membrane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27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Roles of DNA and RNA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DNA is the </a:t>
            </a:r>
            <a:r>
              <a:rPr lang="en-US" smtClean="0">
                <a:solidFill>
                  <a:srgbClr val="FF0000"/>
                </a:solidFill>
              </a:rPr>
              <a:t>master plan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RNA is the </a:t>
            </a:r>
            <a:r>
              <a:rPr lang="en-US" smtClean="0">
                <a:solidFill>
                  <a:srgbClr val="FF0000"/>
                </a:solidFill>
              </a:rPr>
              <a:t>copy</a:t>
            </a:r>
            <a:r>
              <a:rPr lang="en-US" smtClean="0"/>
              <a:t> of the master plan!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Differences between RNA and DNA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9718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29"/>
          <p:cNvSpPr txBox="1">
            <a:spLocks noChangeArrowheads="1"/>
          </p:cNvSpPr>
          <p:nvPr/>
        </p:nvSpPr>
        <p:spPr bwMode="auto">
          <a:xfrm>
            <a:off x="381000" y="1295400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#1:</a:t>
            </a:r>
            <a:r>
              <a:rPr lang="en-US" sz="3600"/>
              <a:t> Number of Strands</a:t>
            </a:r>
          </a:p>
          <a:p>
            <a:r>
              <a:rPr lang="en-US" sz="3600"/>
              <a:t>-DNA </a:t>
            </a:r>
            <a:r>
              <a:rPr lang="en-US" sz="3600">
                <a:sym typeface="Wingdings" pitchFamily="2" charset="2"/>
              </a:rPr>
              <a:t> Double</a:t>
            </a:r>
          </a:p>
          <a:p>
            <a:r>
              <a:rPr lang="en-US" sz="3600">
                <a:sym typeface="Wingdings" pitchFamily="2" charset="2"/>
              </a:rPr>
              <a:t>-RNA  Single</a:t>
            </a:r>
            <a:endParaRPr 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4538422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800" dirty="0"/>
              <a:t>Why might RNA mutate </a:t>
            </a:r>
          </a:p>
          <a:p>
            <a:pPr marL="514350" indent="-514350">
              <a:defRPr/>
            </a:pPr>
            <a:r>
              <a:rPr lang="en-US" sz="2800" b="1" dirty="0"/>
              <a:t>	</a:t>
            </a:r>
            <a:r>
              <a:rPr lang="en-US" sz="2800" dirty="0"/>
              <a:t>(shuffle its bases) more </a:t>
            </a:r>
          </a:p>
          <a:p>
            <a:pPr marL="514350" indent="-514350">
              <a:defRPr/>
            </a:pPr>
            <a:r>
              <a:rPr lang="en-US" sz="2800" b="1" dirty="0"/>
              <a:t>	</a:t>
            </a:r>
            <a:r>
              <a:rPr lang="en-US" sz="2800" dirty="0"/>
              <a:t>easily than DNA?</a:t>
            </a:r>
          </a:p>
          <a:p>
            <a:pPr marL="514350" indent="-514350">
              <a:defRPr/>
            </a:pPr>
            <a:r>
              <a:rPr lang="en-US" sz="2800" dirty="0"/>
              <a:t>2) Do you think </a:t>
            </a:r>
            <a:r>
              <a:rPr lang="en-US" sz="2800"/>
              <a:t>the </a:t>
            </a:r>
            <a:r>
              <a:rPr lang="en-US" sz="2800" smtClean="0"/>
              <a:t>HIV </a:t>
            </a:r>
            <a:r>
              <a:rPr lang="en-US" sz="2800" dirty="0"/>
              <a:t>is</a:t>
            </a:r>
          </a:p>
          <a:p>
            <a:pPr marL="514350" indent="-514350">
              <a:defRPr/>
            </a:pPr>
            <a:r>
              <a:rPr lang="en-US" sz="2800" b="1" dirty="0"/>
              <a:t>	</a:t>
            </a:r>
            <a:r>
              <a:rPr lang="en-US" sz="2800" dirty="0"/>
              <a:t>an RNA or DNA virus?</a:t>
            </a:r>
            <a:r>
              <a:rPr lang="en-US" sz="2800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5486400" cy="30480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1150</Words>
  <Application>Microsoft Office PowerPoint</Application>
  <PresentationFormat>On-screen Show (4:3)</PresentationFormat>
  <Paragraphs>390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Blackadder ITC</vt:lpstr>
      <vt:lpstr>Calibri</vt:lpstr>
      <vt:lpstr>Wingdings</vt:lpstr>
      <vt:lpstr>Office Theme</vt:lpstr>
      <vt:lpstr>Protein Synthesis: Making Those Proteins!</vt:lpstr>
      <vt:lpstr>Review: DNA </vt:lpstr>
      <vt:lpstr>So What are Proteins?</vt:lpstr>
      <vt:lpstr>PowerPoint Presentation</vt:lpstr>
      <vt:lpstr>How do our cells make proteins?</vt:lpstr>
      <vt:lpstr>PowerPoint Presentation</vt:lpstr>
      <vt:lpstr>The Solution?</vt:lpstr>
      <vt:lpstr>Roles of DNA and RNA</vt:lpstr>
      <vt:lpstr>Differences between RNA and DNA</vt:lpstr>
      <vt:lpstr>PowerPoint Presentation</vt:lpstr>
      <vt:lpstr>PowerPoint Presentation</vt:lpstr>
      <vt:lpstr>3 Types of RNA</vt:lpstr>
      <vt:lpstr>Messenger RNA (mRNA)</vt:lpstr>
      <vt:lpstr>Transfer RNA (tRNA)</vt:lpstr>
      <vt:lpstr>Ribosomal RNA (rRNA)</vt:lpstr>
      <vt:lpstr>Protein Synthesis</vt:lpstr>
      <vt:lpstr>Part 1: Transcription</vt:lpstr>
      <vt:lpstr>Steps of Transcription</vt:lpstr>
      <vt:lpstr>PowerPoint Presentation</vt:lpstr>
      <vt:lpstr>Let’s Transcribe!</vt:lpstr>
      <vt:lpstr>Part 2: Translation</vt:lpstr>
      <vt:lpstr>Steps of Translation</vt:lpstr>
      <vt:lpstr>tRNA…”The Reader”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Result of Transcription and Translation</vt:lpstr>
      <vt:lpstr>Pathway to Making a Protein</vt:lpstr>
      <vt:lpstr>Revisiting our Video</vt:lpstr>
      <vt:lpstr>An Analogy to Help You Remember- Baking a Cake </vt:lpstr>
      <vt:lpstr>Make Your Own Analogy</vt:lpstr>
      <vt:lpstr>Let’s Look at a Picture</vt:lpstr>
      <vt:lpstr>Organism of the Day – The Yeti Crab</vt:lpstr>
      <vt:lpstr>PowerPoint Presentation</vt:lpstr>
      <vt:lpstr>Proboscis Monkey</vt:lpstr>
      <vt:lpstr>Growing Organs</vt:lpstr>
    </vt:vector>
  </TitlesOfParts>
  <Company>PWCS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Kathryn Emerson Ottolini</dc:creator>
  <cp:lastModifiedBy>Windows User</cp:lastModifiedBy>
  <cp:revision>39</cp:revision>
  <dcterms:created xsi:type="dcterms:W3CDTF">2012-01-25T19:12:54Z</dcterms:created>
  <dcterms:modified xsi:type="dcterms:W3CDTF">2016-01-14T12:16:15Z</dcterms:modified>
</cp:coreProperties>
</file>